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4572000" cy="6400800"/>
  <p:notesSz cx="4572000" cy="64008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1"/>
    <p:restoredTop sz="94643"/>
  </p:normalViewPr>
  <p:slideViewPr>
    <p:cSldViewPr>
      <p:cViewPr varScale="1">
        <p:scale>
          <a:sx n="97" d="100"/>
          <a:sy n="97" d="100"/>
        </p:scale>
        <p:origin x="1912" y="19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jp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37.jpg>
</file>

<file path=ppt/media/image38.jpg>
</file>

<file path=ppt/media/image39.png>
</file>

<file path=ppt/media/image4.png>
</file>

<file path=ppt/media/image40.jpg>
</file>

<file path=ppt/media/image41.jpg>
</file>

<file path=ppt/media/image42.jpg>
</file>

<file path=ppt/media/image43.png>
</file>

<file path=ppt/media/image44.png>
</file>

<file path=ppt/media/image45.jpg>
</file>

<file path=ppt/media/image46.png>
</file>

<file path=ppt/media/image47.png>
</file>

<file path=ppt/media/image48.jpg>
</file>

<file path=ppt/media/image49.png>
</file>

<file path=ppt/media/image5.png>
</file>

<file path=ppt/media/image50.png>
</file>

<file path=ppt/media/image51.jpg>
</file>

<file path=ppt/media/image52.png>
</file>

<file path=ppt/media/image53.jpg>
</file>

<file path=ppt/media/image54.png>
</file>

<file path=ppt/media/image55.png>
</file>

<file path=ppt/media/image56.png>
</file>

<file path=ppt/media/image57.jpg>
</file>

<file path=ppt/media/image58.jpg>
</file>

<file path=ppt/media/image59.jpg>
</file>

<file path=ppt/media/image6.png>
</file>

<file path=ppt/media/image60.png>
</file>

<file path=ppt/media/image61.jpg>
</file>

<file path=ppt/media/image62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2900" y="1984248"/>
            <a:ext cx="3886200" cy="13441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85800" y="3584448"/>
            <a:ext cx="3200400" cy="1600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11/28/16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rgbClr val="F2673B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11/28/16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28600" y="1472184"/>
            <a:ext cx="1988820" cy="42245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54580" y="1472184"/>
            <a:ext cx="1988820" cy="42245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11/28/16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11/28/16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11/28/16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15900" y="264871"/>
            <a:ext cx="4140200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97038" y="1524000"/>
            <a:ext cx="1978025" cy="3799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1" i="0">
                <a:solidFill>
                  <a:srgbClr val="F2673B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54480" y="5952744"/>
            <a:ext cx="1463040" cy="320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28600" y="5952744"/>
            <a:ext cx="1051560" cy="320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11/28/16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291840" y="5952744"/>
            <a:ext cx="1051560" cy="320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11.jp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3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6" Type="http://schemas.openxmlformats.org/officeDocument/2006/relationships/image" Target="../media/image37.jpg"/><Relationship Id="rId7" Type="http://schemas.openxmlformats.org/officeDocument/2006/relationships/image" Target="../media/image38.jpg"/><Relationship Id="rId8" Type="http://schemas.openxmlformats.org/officeDocument/2006/relationships/image" Target="../media/image39.png"/><Relationship Id="rId9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0.jpg"/><Relationship Id="rId5" Type="http://schemas.openxmlformats.org/officeDocument/2006/relationships/image" Target="../media/image41.jpg"/><Relationship Id="rId6" Type="http://schemas.openxmlformats.org/officeDocument/2006/relationships/image" Target="../media/image4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image" Target="../media/image45.jpg"/><Relationship Id="rId6" Type="http://schemas.openxmlformats.org/officeDocument/2006/relationships/image" Target="../media/image46.png"/><Relationship Id="rId7" Type="http://schemas.openxmlformats.org/officeDocument/2006/relationships/image" Target="../media/image47.png"/><Relationship Id="rId8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4" Type="http://schemas.openxmlformats.org/officeDocument/2006/relationships/image" Target="../media/image50.png"/><Relationship Id="rId5" Type="http://schemas.openxmlformats.org/officeDocument/2006/relationships/image" Target="../media/image51.jpg"/><Relationship Id="rId6" Type="http://schemas.openxmlformats.org/officeDocument/2006/relationships/image" Target="../media/image52.png"/><Relationship Id="rId7" Type="http://schemas.openxmlformats.org/officeDocument/2006/relationships/image" Target="../media/image47.png"/><Relationship Id="rId8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4" Type="http://schemas.openxmlformats.org/officeDocument/2006/relationships/image" Target="../media/image47.png"/><Relationship Id="rId5" Type="http://schemas.openxmlformats.org/officeDocument/2006/relationships/image" Target="../media/image55.png"/><Relationship Id="rId6" Type="http://schemas.openxmlformats.org/officeDocument/2006/relationships/image" Target="../media/image56.png"/><Relationship Id="rId7" Type="http://schemas.openxmlformats.org/officeDocument/2006/relationships/image" Target="../media/image29.png"/><Relationship Id="rId8" Type="http://schemas.openxmlformats.org/officeDocument/2006/relationships/image" Target="../media/image57.jpg"/><Relationship Id="rId9" Type="http://schemas.openxmlformats.org/officeDocument/2006/relationships/image" Target="../media/image18.png"/><Relationship Id="rId10" Type="http://schemas.openxmlformats.org/officeDocument/2006/relationships/image" Target="../media/image19.png"/><Relationship Id="rId11" Type="http://schemas.openxmlformats.org/officeDocument/2006/relationships/image" Target="../media/image5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4" Type="http://schemas.openxmlformats.org/officeDocument/2006/relationships/image" Target="../media/image61.jpg"/><Relationship Id="rId5" Type="http://schemas.openxmlformats.org/officeDocument/2006/relationships/image" Target="../media/image62.png"/><Relationship Id="rId6" Type="http://schemas.openxmlformats.org/officeDocument/2006/relationships/image" Target="../media/image36.png"/><Relationship Id="rId7" Type="http://schemas.openxmlformats.org/officeDocument/2006/relationships/image" Target="../media/image35.png"/><Relationship Id="rId8" Type="http://schemas.openxmlformats.org/officeDocument/2006/relationships/image" Target="../media/image56.png"/><Relationship Id="rId9" Type="http://schemas.openxmlformats.org/officeDocument/2006/relationships/image" Target="../media/image47.png"/><Relationship Id="rId10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jpg"/><Relationship Id="rId7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6.jpg"/><Relationship Id="rId5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jpg"/><Relationship Id="rId7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2.jpg"/><Relationship Id="rId5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jp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290" y="0"/>
            <a:ext cx="4457709" cy="6286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0" y="0"/>
            <a:ext cx="4572000" cy="6400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 marL="609600">
              <a:lnSpc>
                <a:spcPct val="100000"/>
              </a:lnSpc>
              <a:spcBef>
                <a:spcPts val="775"/>
              </a:spcBef>
            </a:pPr>
            <a:r>
              <a:rPr sz="1000" b="1" spc="-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000" b="1" spc="-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95300" y="495300"/>
            <a:ext cx="3581400" cy="5227320"/>
          </a:xfrm>
          <a:custGeom>
            <a:avLst/>
            <a:gdLst/>
            <a:ahLst/>
            <a:cxnLst/>
            <a:rect l="l" t="t" r="r" b="b"/>
            <a:pathLst>
              <a:path w="3581400" h="5227320">
                <a:moveTo>
                  <a:pt x="3246120" y="0"/>
                </a:moveTo>
                <a:lnTo>
                  <a:pt x="335280" y="0"/>
                </a:lnTo>
                <a:lnTo>
                  <a:pt x="141446" y="5238"/>
                </a:lnTo>
                <a:lnTo>
                  <a:pt x="41910" y="41910"/>
                </a:lnTo>
                <a:lnTo>
                  <a:pt x="5238" y="141446"/>
                </a:lnTo>
                <a:lnTo>
                  <a:pt x="0" y="335280"/>
                </a:lnTo>
                <a:lnTo>
                  <a:pt x="0" y="4892040"/>
                </a:lnTo>
                <a:lnTo>
                  <a:pt x="5238" y="5085873"/>
                </a:lnTo>
                <a:lnTo>
                  <a:pt x="41910" y="5185410"/>
                </a:lnTo>
                <a:lnTo>
                  <a:pt x="141446" y="5222081"/>
                </a:lnTo>
                <a:lnTo>
                  <a:pt x="335280" y="5227320"/>
                </a:lnTo>
                <a:lnTo>
                  <a:pt x="3246120" y="5227320"/>
                </a:lnTo>
                <a:lnTo>
                  <a:pt x="3439953" y="5222081"/>
                </a:lnTo>
                <a:lnTo>
                  <a:pt x="3539490" y="5185410"/>
                </a:lnTo>
                <a:lnTo>
                  <a:pt x="3576161" y="5085873"/>
                </a:lnTo>
                <a:lnTo>
                  <a:pt x="3581400" y="4892040"/>
                </a:lnTo>
                <a:lnTo>
                  <a:pt x="3581400" y="335280"/>
                </a:lnTo>
                <a:lnTo>
                  <a:pt x="3576161" y="141446"/>
                </a:lnTo>
                <a:lnTo>
                  <a:pt x="3539490" y="41910"/>
                </a:lnTo>
                <a:lnTo>
                  <a:pt x="3439953" y="5238"/>
                </a:lnTo>
                <a:lnTo>
                  <a:pt x="324612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00" y="495300"/>
            <a:ext cx="3581400" cy="5227320"/>
          </a:xfrm>
          <a:custGeom>
            <a:avLst/>
            <a:gdLst/>
            <a:ahLst/>
            <a:cxnLst/>
            <a:rect l="l" t="t" r="r" b="b"/>
            <a:pathLst>
              <a:path w="3581400" h="5227320">
                <a:moveTo>
                  <a:pt x="335280" y="0"/>
                </a:moveTo>
                <a:lnTo>
                  <a:pt x="141446" y="5238"/>
                </a:lnTo>
                <a:lnTo>
                  <a:pt x="41910" y="41910"/>
                </a:lnTo>
                <a:lnTo>
                  <a:pt x="5238" y="141446"/>
                </a:lnTo>
                <a:lnTo>
                  <a:pt x="0" y="335280"/>
                </a:lnTo>
                <a:lnTo>
                  <a:pt x="0" y="4892040"/>
                </a:lnTo>
                <a:lnTo>
                  <a:pt x="5238" y="5085873"/>
                </a:lnTo>
                <a:lnTo>
                  <a:pt x="41910" y="5185410"/>
                </a:lnTo>
                <a:lnTo>
                  <a:pt x="141446" y="5222081"/>
                </a:lnTo>
                <a:lnTo>
                  <a:pt x="335280" y="5227320"/>
                </a:lnTo>
                <a:lnTo>
                  <a:pt x="3246120" y="5227320"/>
                </a:lnTo>
                <a:lnTo>
                  <a:pt x="3439953" y="5222081"/>
                </a:lnTo>
                <a:lnTo>
                  <a:pt x="3539490" y="5185410"/>
                </a:lnTo>
                <a:lnTo>
                  <a:pt x="3576161" y="5085873"/>
                </a:lnTo>
                <a:lnTo>
                  <a:pt x="3581400" y="4892040"/>
                </a:lnTo>
                <a:lnTo>
                  <a:pt x="3581400" y="335280"/>
                </a:lnTo>
                <a:lnTo>
                  <a:pt x="3576161" y="141446"/>
                </a:lnTo>
                <a:lnTo>
                  <a:pt x="3539490" y="41910"/>
                </a:lnTo>
                <a:lnTo>
                  <a:pt x="3439953" y="5238"/>
                </a:lnTo>
                <a:lnTo>
                  <a:pt x="3246120" y="0"/>
                </a:lnTo>
                <a:lnTo>
                  <a:pt x="335280" y="0"/>
                </a:lnTo>
                <a:close/>
              </a:path>
            </a:pathLst>
          </a:custGeom>
          <a:ln w="76200">
            <a:solidFill>
              <a:srgbClr val="C0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353819" y="866775"/>
            <a:ext cx="1864995" cy="8445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2600" marR="5080" indent="-470534">
              <a:lnSpc>
                <a:spcPct val="100000"/>
              </a:lnSpc>
            </a:pPr>
            <a:r>
              <a:rPr sz="2700" spc="-40" dirty="0">
                <a:solidFill>
                  <a:srgbClr val="C04E27"/>
                </a:solidFill>
              </a:rPr>
              <a:t>Make</a:t>
            </a:r>
            <a:r>
              <a:rPr sz="2700" spc="-70" dirty="0">
                <a:solidFill>
                  <a:srgbClr val="C04E27"/>
                </a:solidFill>
              </a:rPr>
              <a:t> </a:t>
            </a:r>
            <a:r>
              <a:rPr sz="2700" dirty="0">
                <a:solidFill>
                  <a:srgbClr val="C04E27"/>
                </a:solidFill>
              </a:rPr>
              <a:t>Music  </a:t>
            </a:r>
            <a:r>
              <a:rPr sz="2700" spc="-5" dirty="0">
                <a:solidFill>
                  <a:srgbClr val="C04E27"/>
                </a:solidFill>
              </a:rPr>
              <a:t>Cards</a:t>
            </a:r>
            <a:endParaRPr sz="2700"/>
          </a:p>
        </p:txBody>
      </p:sp>
      <p:sp>
        <p:nvSpPr>
          <p:cNvPr id="14" name="object 14"/>
          <p:cNvSpPr txBox="1"/>
          <p:nvPr/>
        </p:nvSpPr>
        <p:spPr>
          <a:xfrm>
            <a:off x="967378" y="4413250"/>
            <a:ext cx="2637790" cy="4425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77165" marR="5080" indent="-165100">
              <a:lnSpc>
                <a:spcPct val="100000"/>
              </a:lnSpc>
            </a:pPr>
            <a:r>
              <a:rPr sz="1400" b="1" spc="40" dirty="0">
                <a:solidFill>
                  <a:srgbClr val="C04E27"/>
                </a:solidFill>
                <a:latin typeface="Calibri"/>
                <a:cs typeface="Calibri"/>
              </a:rPr>
              <a:t>Choose</a:t>
            </a:r>
            <a:r>
              <a:rPr sz="1400" b="1" spc="-55" dirty="0">
                <a:solidFill>
                  <a:srgbClr val="C04E27"/>
                </a:solidFill>
                <a:latin typeface="Calibri"/>
                <a:cs typeface="Calibri"/>
              </a:rPr>
              <a:t> </a:t>
            </a:r>
            <a:r>
              <a:rPr sz="1400" b="1" spc="50" dirty="0">
                <a:solidFill>
                  <a:srgbClr val="C04E27"/>
                </a:solidFill>
                <a:latin typeface="Calibri"/>
                <a:cs typeface="Calibri"/>
              </a:rPr>
              <a:t>instruments,</a:t>
            </a:r>
            <a:r>
              <a:rPr sz="1400" b="1" spc="-55" dirty="0">
                <a:solidFill>
                  <a:srgbClr val="C04E27"/>
                </a:solidFill>
                <a:latin typeface="Calibri"/>
                <a:cs typeface="Calibri"/>
              </a:rPr>
              <a:t> </a:t>
            </a:r>
            <a:r>
              <a:rPr sz="1400" b="1" spc="50" dirty="0">
                <a:solidFill>
                  <a:srgbClr val="C04E27"/>
                </a:solidFill>
                <a:latin typeface="Calibri"/>
                <a:cs typeface="Calibri"/>
              </a:rPr>
              <a:t>add</a:t>
            </a:r>
            <a:r>
              <a:rPr sz="1400" b="1" spc="-55" dirty="0">
                <a:solidFill>
                  <a:srgbClr val="C04E27"/>
                </a:solidFill>
                <a:latin typeface="Calibri"/>
                <a:cs typeface="Calibri"/>
              </a:rPr>
              <a:t> </a:t>
            </a:r>
            <a:r>
              <a:rPr sz="1400" b="1" spc="50" dirty="0">
                <a:solidFill>
                  <a:srgbClr val="C04E27"/>
                </a:solidFill>
                <a:latin typeface="Calibri"/>
                <a:cs typeface="Calibri"/>
              </a:rPr>
              <a:t>sounds,  and</a:t>
            </a:r>
            <a:r>
              <a:rPr sz="1400" b="1" spc="-40" dirty="0">
                <a:solidFill>
                  <a:srgbClr val="C04E27"/>
                </a:solidFill>
                <a:latin typeface="Calibri"/>
                <a:cs typeface="Calibri"/>
              </a:rPr>
              <a:t> </a:t>
            </a:r>
            <a:r>
              <a:rPr sz="1400" b="1" spc="45" dirty="0">
                <a:solidFill>
                  <a:srgbClr val="C04E27"/>
                </a:solidFill>
                <a:latin typeface="Calibri"/>
                <a:cs typeface="Calibri"/>
              </a:rPr>
              <a:t>press</a:t>
            </a:r>
            <a:r>
              <a:rPr sz="1400" b="1" spc="-40" dirty="0">
                <a:solidFill>
                  <a:srgbClr val="C04E27"/>
                </a:solidFill>
                <a:latin typeface="Calibri"/>
                <a:cs typeface="Calibri"/>
              </a:rPr>
              <a:t> </a:t>
            </a:r>
            <a:r>
              <a:rPr sz="1400" b="1" spc="45" dirty="0">
                <a:solidFill>
                  <a:srgbClr val="C04E27"/>
                </a:solidFill>
                <a:latin typeface="Calibri"/>
                <a:cs typeface="Calibri"/>
              </a:rPr>
              <a:t>keys</a:t>
            </a:r>
            <a:r>
              <a:rPr sz="1400" b="1" spc="-40" dirty="0">
                <a:solidFill>
                  <a:srgbClr val="C04E27"/>
                </a:solidFill>
                <a:latin typeface="Calibri"/>
                <a:cs typeface="Calibri"/>
              </a:rPr>
              <a:t> </a:t>
            </a:r>
            <a:r>
              <a:rPr sz="1400" b="1" spc="30" dirty="0">
                <a:solidFill>
                  <a:srgbClr val="C04E27"/>
                </a:solidFill>
                <a:latin typeface="Calibri"/>
                <a:cs typeface="Calibri"/>
              </a:rPr>
              <a:t>to</a:t>
            </a:r>
            <a:r>
              <a:rPr sz="1400" b="1" spc="-40" dirty="0">
                <a:solidFill>
                  <a:srgbClr val="C04E27"/>
                </a:solidFill>
                <a:latin typeface="Calibri"/>
                <a:cs typeface="Calibri"/>
              </a:rPr>
              <a:t> </a:t>
            </a:r>
            <a:r>
              <a:rPr sz="1400" b="1" spc="55" dirty="0">
                <a:solidFill>
                  <a:srgbClr val="C04E27"/>
                </a:solidFill>
                <a:latin typeface="Calibri"/>
                <a:cs typeface="Calibri"/>
              </a:rPr>
              <a:t>play</a:t>
            </a:r>
            <a:r>
              <a:rPr sz="1400" b="1" spc="-40" dirty="0">
                <a:solidFill>
                  <a:srgbClr val="C04E27"/>
                </a:solidFill>
                <a:latin typeface="Calibri"/>
                <a:cs typeface="Calibri"/>
              </a:rPr>
              <a:t> </a:t>
            </a:r>
            <a:r>
              <a:rPr sz="1400" b="1" spc="50" dirty="0">
                <a:solidFill>
                  <a:srgbClr val="C04E27"/>
                </a:solidFill>
                <a:latin typeface="Calibri"/>
                <a:cs typeface="Calibri"/>
              </a:rPr>
              <a:t>music.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49020" y="2050288"/>
            <a:ext cx="1456931" cy="109423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331834" y="2050288"/>
            <a:ext cx="1463040" cy="109714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49020" y="3243198"/>
            <a:ext cx="1463037" cy="109726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331834" y="3243198"/>
            <a:ext cx="1463040" cy="109726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596900" y="5940425"/>
            <a:ext cx="1254760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15" dirty="0">
                <a:solidFill>
                  <a:srgbClr val="FFFFFF"/>
                </a:solidFill>
                <a:latin typeface="Calibri"/>
                <a:cs typeface="Calibri"/>
              </a:rPr>
              <a:t>scratch.mit.edu/music</a:t>
            </a:r>
            <a:endParaRPr sz="1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9640"/>
          </a:xfrm>
          <a:custGeom>
            <a:avLst/>
            <a:gdLst/>
            <a:ahLst/>
            <a:cxnLst/>
            <a:rect l="l" t="t" r="r" b="b"/>
            <a:pathLst>
              <a:path w="4572000" h="929640">
                <a:moveTo>
                  <a:pt x="0" y="929132"/>
                </a:moveTo>
                <a:lnTo>
                  <a:pt x="4572000" y="929132"/>
                </a:lnTo>
                <a:lnTo>
                  <a:pt x="4572000" y="0"/>
                </a:lnTo>
                <a:lnTo>
                  <a:pt x="0" y="0"/>
                </a:lnTo>
                <a:lnTo>
                  <a:pt x="0" y="929132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1232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9132"/>
            <a:ext cx="4572000" cy="1836420"/>
          </a:xfrm>
          <a:custGeom>
            <a:avLst/>
            <a:gdLst/>
            <a:ahLst/>
            <a:cxnLst/>
            <a:rect l="l" t="t" r="r" b="b"/>
            <a:pathLst>
              <a:path w="4572000" h="1836420">
                <a:moveTo>
                  <a:pt x="0" y="1836432"/>
                </a:moveTo>
                <a:lnTo>
                  <a:pt x="4572000" y="1836432"/>
                </a:lnTo>
                <a:lnTo>
                  <a:pt x="4572000" y="0"/>
                </a:lnTo>
                <a:lnTo>
                  <a:pt x="0" y="0"/>
                </a:lnTo>
                <a:lnTo>
                  <a:pt x="0" y="183643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16432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765564"/>
            <a:ext cx="4572000" cy="2644775"/>
          </a:xfrm>
          <a:custGeom>
            <a:avLst/>
            <a:gdLst/>
            <a:ahLst/>
            <a:cxnLst/>
            <a:rect l="l" t="t" r="r" b="b"/>
            <a:pathLst>
              <a:path w="4572000" h="2644775">
                <a:moveTo>
                  <a:pt x="0" y="2644635"/>
                </a:moveTo>
                <a:lnTo>
                  <a:pt x="4572000" y="2644635"/>
                </a:lnTo>
                <a:lnTo>
                  <a:pt x="4572000" y="0"/>
                </a:lnTo>
                <a:lnTo>
                  <a:pt x="0" y="0"/>
                </a:lnTo>
                <a:lnTo>
                  <a:pt x="0" y="2644635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2752851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52550" y="3269450"/>
            <a:ext cx="1866900" cy="15788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365690" y="3465728"/>
            <a:ext cx="877569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35" dirty="0">
                <a:solidFill>
                  <a:srgbClr val="636466"/>
                </a:solidFill>
                <a:latin typeface="Calibri"/>
                <a:cs typeface="Calibri"/>
              </a:rPr>
              <a:t>up</a:t>
            </a:r>
            <a:r>
              <a:rPr sz="900" b="1" spc="-1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40" dirty="0">
                <a:solidFill>
                  <a:srgbClr val="636466"/>
                </a:solidFill>
                <a:latin typeface="Calibri"/>
                <a:cs typeface="Calibri"/>
              </a:rPr>
              <a:t>arrow</a:t>
            </a:r>
            <a:endParaRPr sz="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(or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another</a:t>
            </a:r>
            <a:r>
              <a:rPr sz="900" b="1" spc="-14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key).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201149" y="3540239"/>
            <a:ext cx="149860" cy="0"/>
          </a:xfrm>
          <a:custGeom>
            <a:avLst/>
            <a:gdLst/>
            <a:ahLst/>
            <a:cxnLst/>
            <a:rect l="l" t="t" r="r" b="b"/>
            <a:pathLst>
              <a:path w="149860">
                <a:moveTo>
                  <a:pt x="149250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3005569" y="4340732"/>
            <a:ext cx="124523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different</a:t>
            </a:r>
            <a:r>
              <a:rPr sz="900" b="1" spc="-9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sounds.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0" y="5397500"/>
            <a:ext cx="4572000" cy="1003300"/>
          </a:xfrm>
          <a:custGeom>
            <a:avLst/>
            <a:gdLst/>
            <a:ahLst/>
            <a:cxnLst/>
            <a:rect l="l" t="t" r="r" b="b"/>
            <a:pathLst>
              <a:path w="4572000" h="1003300">
                <a:moveTo>
                  <a:pt x="0" y="1003300"/>
                </a:moveTo>
                <a:lnTo>
                  <a:pt x="4572000" y="1003300"/>
                </a:lnTo>
                <a:lnTo>
                  <a:pt x="4572000" y="0"/>
                </a:lnTo>
                <a:lnTo>
                  <a:pt x="0" y="0"/>
                </a:lnTo>
                <a:lnTo>
                  <a:pt x="0" y="100330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0" y="53848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629039" y="4199331"/>
            <a:ext cx="239395" cy="461645"/>
          </a:xfrm>
          <a:custGeom>
            <a:avLst/>
            <a:gdLst/>
            <a:ahLst/>
            <a:cxnLst/>
            <a:rect l="l" t="t" r="r" b="b"/>
            <a:pathLst>
              <a:path w="239394" h="461645">
                <a:moveTo>
                  <a:pt x="0" y="461568"/>
                </a:moveTo>
                <a:lnTo>
                  <a:pt x="239179" y="461568"/>
                </a:lnTo>
                <a:lnTo>
                  <a:pt x="239179" y="0"/>
                </a:lnTo>
                <a:lnTo>
                  <a:pt x="2540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868218" y="4419600"/>
            <a:ext cx="127000" cy="0"/>
          </a:xfrm>
          <a:custGeom>
            <a:avLst/>
            <a:gdLst/>
            <a:ahLst/>
            <a:cxnLst/>
            <a:rect l="l" t="t" r="r" b="b"/>
            <a:pathLst>
              <a:path w="127000">
                <a:moveTo>
                  <a:pt x="0" y="0"/>
                </a:moveTo>
                <a:lnTo>
                  <a:pt x="126619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35" dirty="0"/>
              <a:t>Make </a:t>
            </a:r>
            <a:r>
              <a:rPr dirty="0"/>
              <a:t>a </a:t>
            </a:r>
            <a:r>
              <a:rPr spc="-20" dirty="0"/>
              <a:t>Melody</a:t>
            </a:r>
          </a:p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00" spc="10" dirty="0">
                <a:latin typeface="Calibri"/>
                <a:cs typeface="Calibri"/>
              </a:rPr>
              <a:t>scratch.mit.edu/music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803869" y="1073150"/>
            <a:ext cx="967105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00A1CB"/>
                </a:solidFill>
                <a:latin typeface="Cambria"/>
                <a:cs typeface="Cambria"/>
              </a:rPr>
              <a:t>GET</a:t>
            </a:r>
            <a:r>
              <a:rPr sz="1400" b="1" spc="105" dirty="0">
                <a:solidFill>
                  <a:srgbClr val="00A1CB"/>
                </a:solidFill>
                <a:latin typeface="Cambria"/>
                <a:cs typeface="Cambria"/>
              </a:rPr>
              <a:t> </a:t>
            </a:r>
            <a:r>
              <a:rPr sz="1400" b="1" spc="-15" dirty="0">
                <a:solidFill>
                  <a:srgbClr val="00A1CB"/>
                </a:solidFill>
                <a:latin typeface="Cambria"/>
                <a:cs typeface="Cambria"/>
              </a:rPr>
              <a:t>READY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497330" y="5543550"/>
            <a:ext cx="1577340" cy="5016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445" algn="ctr">
              <a:lnSpc>
                <a:spcPct val="100000"/>
              </a:lnSpc>
            </a:pPr>
            <a:r>
              <a:rPr sz="1400" b="1" spc="-45" dirty="0">
                <a:solidFill>
                  <a:srgbClr val="6BA883"/>
                </a:solidFill>
                <a:latin typeface="Cambria"/>
                <a:cs typeface="Cambria"/>
              </a:rPr>
              <a:t>TRY</a:t>
            </a:r>
            <a:r>
              <a:rPr sz="1400" b="1" spc="95" dirty="0">
                <a:solidFill>
                  <a:srgbClr val="6BA883"/>
                </a:solidFill>
                <a:latin typeface="Cambria"/>
                <a:cs typeface="Cambria"/>
              </a:rPr>
              <a:t> </a:t>
            </a:r>
            <a:r>
              <a:rPr sz="1400" b="1" spc="-35" dirty="0">
                <a:solidFill>
                  <a:srgbClr val="6BA883"/>
                </a:solidFill>
                <a:latin typeface="Cambria"/>
                <a:cs typeface="Cambria"/>
              </a:rPr>
              <a:t>IT</a:t>
            </a:r>
            <a:endParaRPr sz="14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070"/>
              </a:spcBef>
            </a:pP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Press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35" dirty="0">
                <a:solidFill>
                  <a:srgbClr val="636466"/>
                </a:solidFill>
                <a:latin typeface="Calibri"/>
                <a:cs typeface="Calibri"/>
              </a:rPr>
              <a:t>up</a:t>
            </a:r>
            <a:r>
              <a:rPr sz="900" b="1" spc="-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40" dirty="0">
                <a:solidFill>
                  <a:srgbClr val="636466"/>
                </a:solidFill>
                <a:latin typeface="Calibri"/>
                <a:cs typeface="Calibri"/>
              </a:rPr>
              <a:t>arrow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key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start.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609242" y="2910192"/>
            <a:ext cx="1366520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939598"/>
                </a:solidFill>
                <a:latin typeface="Cambria"/>
                <a:cs typeface="Cambria"/>
              </a:rPr>
              <a:t>ADD  </a:t>
            </a:r>
            <a:r>
              <a:rPr sz="1400" b="1" spc="-15" dirty="0">
                <a:solidFill>
                  <a:srgbClr val="939598"/>
                </a:solidFill>
                <a:latin typeface="Cambria"/>
                <a:cs typeface="Cambria"/>
              </a:rPr>
              <a:t>THIS</a:t>
            </a:r>
            <a:r>
              <a:rPr sz="1400" b="1" spc="90" dirty="0">
                <a:solidFill>
                  <a:srgbClr val="939598"/>
                </a:solidFill>
                <a:latin typeface="Cambria"/>
                <a:cs typeface="Cambria"/>
              </a:rPr>
              <a:t> </a:t>
            </a:r>
            <a:r>
              <a:rPr sz="1400" b="1" spc="30" dirty="0">
                <a:solidFill>
                  <a:srgbClr val="939598"/>
                </a:solidFill>
                <a:latin typeface="Cambria"/>
                <a:cs typeface="Cambria"/>
              </a:rPr>
              <a:t>CODE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285125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336547" y="1590039"/>
            <a:ext cx="609600" cy="5740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285125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01179" y="1520825"/>
            <a:ext cx="563879" cy="30662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01179" y="1520825"/>
            <a:ext cx="563880" cy="306705"/>
          </a:xfrm>
          <a:custGeom>
            <a:avLst/>
            <a:gdLst/>
            <a:ahLst/>
            <a:cxnLst/>
            <a:rect l="l" t="t" r="r" b="b"/>
            <a:pathLst>
              <a:path w="563880" h="30670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230428"/>
                </a:lnTo>
                <a:lnTo>
                  <a:pt x="1190" y="274481"/>
                </a:lnTo>
                <a:lnTo>
                  <a:pt x="9525" y="297103"/>
                </a:lnTo>
                <a:lnTo>
                  <a:pt x="32146" y="305438"/>
                </a:lnTo>
                <a:lnTo>
                  <a:pt x="76200" y="306628"/>
                </a:lnTo>
                <a:lnTo>
                  <a:pt x="487680" y="306628"/>
                </a:lnTo>
                <a:lnTo>
                  <a:pt x="531733" y="305438"/>
                </a:lnTo>
                <a:lnTo>
                  <a:pt x="554355" y="297103"/>
                </a:lnTo>
                <a:lnTo>
                  <a:pt x="562689" y="274481"/>
                </a:lnTo>
                <a:lnTo>
                  <a:pt x="563880" y="230428"/>
                </a:lnTo>
                <a:lnTo>
                  <a:pt x="563880" y="76200"/>
                </a:lnTo>
                <a:lnTo>
                  <a:pt x="562689" y="32146"/>
                </a:lnTo>
                <a:lnTo>
                  <a:pt x="554355" y="9525"/>
                </a:lnTo>
                <a:lnTo>
                  <a:pt x="531733" y="1190"/>
                </a:lnTo>
                <a:lnTo>
                  <a:pt x="48768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10060" y="1789620"/>
            <a:ext cx="0" cy="210820"/>
          </a:xfrm>
          <a:custGeom>
            <a:avLst/>
            <a:gdLst/>
            <a:ahLst/>
            <a:cxnLst/>
            <a:rect l="l" t="t" r="r" b="b"/>
            <a:pathLst>
              <a:path h="210819">
                <a:moveTo>
                  <a:pt x="0" y="210769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222288" y="1526085"/>
            <a:ext cx="3227070" cy="614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13915" marR="5080">
              <a:lnSpc>
                <a:spcPct val="1111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an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instrument 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from the </a:t>
            </a:r>
            <a:r>
              <a:rPr sz="900" b="1" spc="-5" dirty="0">
                <a:solidFill>
                  <a:srgbClr val="636466"/>
                </a:solidFill>
                <a:latin typeface="Calibri"/>
                <a:cs typeface="Calibri"/>
              </a:rPr>
              <a:t>Music</a:t>
            </a:r>
            <a:r>
              <a:rPr sz="900" b="1" spc="-1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theme.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0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12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backdrop.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2346325" y="1958975"/>
            <a:ext cx="1176527" cy="27432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346325" y="1958975"/>
            <a:ext cx="1176655" cy="274320"/>
          </a:xfrm>
          <a:custGeom>
            <a:avLst/>
            <a:gdLst/>
            <a:ahLst/>
            <a:cxnLst/>
            <a:rect l="l" t="t" r="r" b="b"/>
            <a:pathLst>
              <a:path w="1176654" h="27431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198120"/>
                </a:lnTo>
                <a:lnTo>
                  <a:pt x="1190" y="242173"/>
                </a:lnTo>
                <a:lnTo>
                  <a:pt x="9525" y="264795"/>
                </a:lnTo>
                <a:lnTo>
                  <a:pt x="32146" y="273129"/>
                </a:lnTo>
                <a:lnTo>
                  <a:pt x="76200" y="274320"/>
                </a:lnTo>
                <a:lnTo>
                  <a:pt x="1100328" y="274320"/>
                </a:lnTo>
                <a:lnTo>
                  <a:pt x="1144381" y="273129"/>
                </a:lnTo>
                <a:lnTo>
                  <a:pt x="1167003" y="264795"/>
                </a:lnTo>
                <a:lnTo>
                  <a:pt x="1175337" y="242173"/>
                </a:lnTo>
                <a:lnTo>
                  <a:pt x="1176528" y="198120"/>
                </a:lnTo>
                <a:lnTo>
                  <a:pt x="1176528" y="76200"/>
                </a:lnTo>
                <a:lnTo>
                  <a:pt x="1175337" y="32146"/>
                </a:lnTo>
                <a:lnTo>
                  <a:pt x="1167003" y="9525"/>
                </a:lnTo>
                <a:lnTo>
                  <a:pt x="1144381" y="1190"/>
                </a:lnTo>
                <a:lnTo>
                  <a:pt x="1100328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877426" y="1856955"/>
            <a:ext cx="45085" cy="150495"/>
          </a:xfrm>
          <a:custGeom>
            <a:avLst/>
            <a:gdLst/>
            <a:ahLst/>
            <a:cxnLst/>
            <a:rect l="l" t="t" r="r" b="b"/>
            <a:pathLst>
              <a:path w="45085" h="150494">
                <a:moveTo>
                  <a:pt x="0" y="0"/>
                </a:moveTo>
                <a:lnTo>
                  <a:pt x="44970" y="150253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621404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3779520" y="1591310"/>
            <a:ext cx="396227" cy="5715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3621404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171700" y="1412239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8060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6286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6900" y="5940425"/>
            <a:ext cx="652145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000" b="1" spc="-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235580" y="5924677"/>
            <a:ext cx="100965" cy="182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100" b="1" spc="35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163497" y="2703398"/>
            <a:ext cx="2532887" cy="19084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416748" y="1116330"/>
            <a:ext cx="1738630" cy="4730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7145" marR="5080" indent="-5080">
              <a:lnSpc>
                <a:spcPct val="125000"/>
              </a:lnSpc>
            </a:pPr>
            <a:r>
              <a:rPr sz="1200" b="1" spc="40" dirty="0">
                <a:solidFill>
                  <a:srgbClr val="FFFFFF"/>
                </a:solidFill>
                <a:latin typeface="Calibri"/>
                <a:cs typeface="Calibri"/>
              </a:rPr>
              <a:t>Play</a:t>
            </a:r>
            <a:r>
              <a:rPr sz="12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10" dirty="0">
                <a:solidFill>
                  <a:srgbClr val="FFFFFF"/>
                </a:solidFill>
                <a:latin typeface="Calibri"/>
                <a:cs typeface="Calibri"/>
              </a:rPr>
              <a:t>more</a:t>
            </a:r>
            <a:r>
              <a:rPr sz="12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than</a:t>
            </a:r>
            <a:r>
              <a:rPr sz="12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15" dirty="0">
                <a:solidFill>
                  <a:srgbClr val="FFFFFF"/>
                </a:solidFill>
                <a:latin typeface="Calibri"/>
                <a:cs typeface="Calibri"/>
              </a:rPr>
              <a:t>one</a:t>
            </a:r>
            <a:r>
              <a:rPr sz="12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sound  at</a:t>
            </a:r>
            <a:r>
              <a:rPr sz="12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2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15" dirty="0">
                <a:solidFill>
                  <a:srgbClr val="FFFFFF"/>
                </a:solidFill>
                <a:latin typeface="Calibri"/>
                <a:cs typeface="Calibri"/>
              </a:rPr>
              <a:t>time</a:t>
            </a:r>
            <a:r>
              <a:rPr sz="12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5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2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2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2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0" dirty="0">
                <a:solidFill>
                  <a:srgbClr val="FFFFFF"/>
                </a:solidFill>
                <a:latin typeface="Calibri"/>
                <a:cs typeface="Calibri"/>
              </a:rPr>
              <a:t>chord.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3428" rIns="0" bIns="0" rtlCol="0">
            <a:spAutoFit/>
          </a:bodyPr>
          <a:lstStyle/>
          <a:p>
            <a:pPr marL="1073785">
              <a:lnSpc>
                <a:spcPct val="100000"/>
              </a:lnSpc>
            </a:pPr>
            <a:r>
              <a:rPr sz="2800" spc="-60" dirty="0"/>
              <a:t>Play </a:t>
            </a:r>
            <a:r>
              <a:rPr sz="2800" spc="5" dirty="0"/>
              <a:t>a</a:t>
            </a:r>
            <a:r>
              <a:rPr sz="2800" spc="35" dirty="0"/>
              <a:t> </a:t>
            </a:r>
            <a:r>
              <a:rPr sz="2800" spc="-60" dirty="0"/>
              <a:t>Chord</a:t>
            </a:r>
            <a:endParaRPr sz="2800"/>
          </a:p>
        </p:txBody>
      </p:sp>
      <p:sp>
        <p:nvSpPr>
          <p:cNvPr id="15" name="object 15"/>
          <p:cNvSpPr/>
          <p:nvPr/>
        </p:nvSpPr>
        <p:spPr>
          <a:xfrm>
            <a:off x="850224" y="3587369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70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6"/>
                </a:lnTo>
                <a:lnTo>
                  <a:pt x="88392" y="136016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8"/>
                </a:lnTo>
                <a:lnTo>
                  <a:pt x="88392" y="21208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70">
                <a:moveTo>
                  <a:pt x="88392" y="21208"/>
                </a:moveTo>
                <a:lnTo>
                  <a:pt x="73939" y="21208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8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8660" y="3618344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83011" y="3587369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4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8"/>
                </a:lnTo>
                <a:lnTo>
                  <a:pt x="736" y="9270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49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49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1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14400"/>
          </a:xfrm>
          <a:custGeom>
            <a:avLst/>
            <a:gdLst/>
            <a:ahLst/>
            <a:cxnLst/>
            <a:rect l="l" t="t" r="r" b="b"/>
            <a:pathLst>
              <a:path w="4572000" h="914400">
                <a:moveTo>
                  <a:pt x="0" y="914400"/>
                </a:moveTo>
                <a:lnTo>
                  <a:pt x="4572000" y="914400"/>
                </a:lnTo>
                <a:lnTo>
                  <a:pt x="4572000" y="0"/>
                </a:lnTo>
                <a:lnTo>
                  <a:pt x="0" y="0"/>
                </a:lnTo>
                <a:lnTo>
                  <a:pt x="0" y="91440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1232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14400"/>
            <a:ext cx="4572000" cy="2463800"/>
          </a:xfrm>
          <a:custGeom>
            <a:avLst/>
            <a:gdLst/>
            <a:ahLst/>
            <a:cxnLst/>
            <a:rect l="l" t="t" r="r" b="b"/>
            <a:pathLst>
              <a:path w="4572000" h="2463800">
                <a:moveTo>
                  <a:pt x="0" y="2463800"/>
                </a:moveTo>
                <a:lnTo>
                  <a:pt x="4572000" y="2463800"/>
                </a:lnTo>
                <a:lnTo>
                  <a:pt x="4572000" y="0"/>
                </a:lnTo>
                <a:lnTo>
                  <a:pt x="0" y="0"/>
                </a:lnTo>
                <a:lnTo>
                  <a:pt x="0" y="246380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3618217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9017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3378200"/>
            <a:ext cx="4572000" cy="1676400"/>
          </a:xfrm>
          <a:custGeom>
            <a:avLst/>
            <a:gdLst/>
            <a:ahLst/>
            <a:cxnLst/>
            <a:rect l="l" t="t" r="r" b="b"/>
            <a:pathLst>
              <a:path w="4572000" h="1676400">
                <a:moveTo>
                  <a:pt x="0" y="1676400"/>
                </a:moveTo>
                <a:lnTo>
                  <a:pt x="4572000" y="1676400"/>
                </a:lnTo>
                <a:lnTo>
                  <a:pt x="4572000" y="0"/>
                </a:lnTo>
                <a:lnTo>
                  <a:pt x="0" y="0"/>
                </a:lnTo>
                <a:lnTo>
                  <a:pt x="0" y="167640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33655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86916" y="3877081"/>
            <a:ext cx="1598168" cy="9080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067278" y="4086339"/>
            <a:ext cx="124460" cy="0"/>
          </a:xfrm>
          <a:custGeom>
            <a:avLst/>
            <a:gdLst/>
            <a:ahLst/>
            <a:cxnLst/>
            <a:rect l="l" t="t" r="r" b="b"/>
            <a:pathLst>
              <a:path w="124460">
                <a:moveTo>
                  <a:pt x="124104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0" y="5054600"/>
            <a:ext cx="4572000" cy="1346200"/>
          </a:xfrm>
          <a:custGeom>
            <a:avLst/>
            <a:gdLst/>
            <a:ahLst/>
            <a:cxnLst/>
            <a:rect l="l" t="t" r="r" b="b"/>
            <a:pathLst>
              <a:path w="4572000" h="1346200">
                <a:moveTo>
                  <a:pt x="0" y="1346200"/>
                </a:moveTo>
                <a:lnTo>
                  <a:pt x="4572000" y="1346200"/>
                </a:lnTo>
                <a:lnTo>
                  <a:pt x="4572000" y="0"/>
                </a:lnTo>
                <a:lnTo>
                  <a:pt x="0" y="0"/>
                </a:lnTo>
                <a:lnTo>
                  <a:pt x="0" y="134620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0" y="50419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96900" y="5588000"/>
            <a:ext cx="392430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Use</a:t>
            </a:r>
            <a:r>
              <a:rPr sz="900" b="1" spc="-12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98943" y="5549900"/>
            <a:ext cx="767079" cy="2540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775841" y="5588000"/>
            <a:ext cx="2199640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block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make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sounds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play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at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same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time.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96900" y="5873750"/>
            <a:ext cx="207010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-10" dirty="0">
                <a:solidFill>
                  <a:srgbClr val="636466"/>
                </a:solidFill>
                <a:latin typeface="Calibri"/>
                <a:cs typeface="Calibri"/>
              </a:rPr>
              <a:t>U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se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814423" y="5835650"/>
            <a:ext cx="1224280" cy="2540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049437" y="5873750"/>
            <a:ext cx="1643380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play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sounds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one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dirty="0">
                <a:solidFill>
                  <a:srgbClr val="636466"/>
                </a:solidFill>
                <a:latin typeface="Calibri"/>
                <a:cs typeface="Calibri"/>
              </a:rPr>
              <a:t>after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another.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955963" y="2268029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641299" y="0"/>
                </a:moveTo>
                <a:lnTo>
                  <a:pt x="71170" y="0"/>
                </a:lnTo>
                <a:lnTo>
                  <a:pt x="30025" y="1112"/>
                </a:lnTo>
                <a:lnTo>
                  <a:pt x="8896" y="8896"/>
                </a:lnTo>
                <a:lnTo>
                  <a:pt x="1112" y="30025"/>
                </a:lnTo>
                <a:lnTo>
                  <a:pt x="0" y="71170"/>
                </a:lnTo>
                <a:lnTo>
                  <a:pt x="0" y="641299"/>
                </a:lnTo>
                <a:lnTo>
                  <a:pt x="1112" y="682444"/>
                </a:lnTo>
                <a:lnTo>
                  <a:pt x="8896" y="703573"/>
                </a:lnTo>
                <a:lnTo>
                  <a:pt x="30025" y="711357"/>
                </a:lnTo>
                <a:lnTo>
                  <a:pt x="71170" y="712470"/>
                </a:lnTo>
                <a:lnTo>
                  <a:pt x="641299" y="712470"/>
                </a:lnTo>
                <a:lnTo>
                  <a:pt x="682444" y="711357"/>
                </a:lnTo>
                <a:lnTo>
                  <a:pt x="703573" y="703573"/>
                </a:lnTo>
                <a:lnTo>
                  <a:pt x="711357" y="682444"/>
                </a:lnTo>
                <a:lnTo>
                  <a:pt x="712470" y="641299"/>
                </a:lnTo>
                <a:lnTo>
                  <a:pt x="712470" y="71170"/>
                </a:lnTo>
                <a:lnTo>
                  <a:pt x="711357" y="30025"/>
                </a:lnTo>
                <a:lnTo>
                  <a:pt x="703573" y="8896"/>
                </a:lnTo>
                <a:lnTo>
                  <a:pt x="682444" y="1112"/>
                </a:lnTo>
                <a:lnTo>
                  <a:pt x="64129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007398" y="2409634"/>
            <a:ext cx="609600" cy="4292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955963" y="2268029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71170" y="0"/>
                </a:moveTo>
                <a:lnTo>
                  <a:pt x="30025" y="1112"/>
                </a:lnTo>
                <a:lnTo>
                  <a:pt x="8896" y="8896"/>
                </a:lnTo>
                <a:lnTo>
                  <a:pt x="1112" y="30025"/>
                </a:lnTo>
                <a:lnTo>
                  <a:pt x="0" y="71170"/>
                </a:lnTo>
                <a:lnTo>
                  <a:pt x="0" y="641299"/>
                </a:lnTo>
                <a:lnTo>
                  <a:pt x="1112" y="682444"/>
                </a:lnTo>
                <a:lnTo>
                  <a:pt x="8896" y="703573"/>
                </a:lnTo>
                <a:lnTo>
                  <a:pt x="30025" y="711357"/>
                </a:lnTo>
                <a:lnTo>
                  <a:pt x="71170" y="712470"/>
                </a:lnTo>
                <a:lnTo>
                  <a:pt x="641299" y="712470"/>
                </a:lnTo>
                <a:lnTo>
                  <a:pt x="682444" y="711357"/>
                </a:lnTo>
                <a:lnTo>
                  <a:pt x="703573" y="703573"/>
                </a:lnTo>
                <a:lnTo>
                  <a:pt x="711357" y="682444"/>
                </a:lnTo>
                <a:lnTo>
                  <a:pt x="712470" y="641299"/>
                </a:lnTo>
                <a:lnTo>
                  <a:pt x="712470" y="71170"/>
                </a:lnTo>
                <a:lnTo>
                  <a:pt x="711357" y="30025"/>
                </a:lnTo>
                <a:lnTo>
                  <a:pt x="703573" y="8896"/>
                </a:lnTo>
                <a:lnTo>
                  <a:pt x="682444" y="1112"/>
                </a:lnTo>
                <a:lnTo>
                  <a:pt x="641299" y="0"/>
                </a:lnTo>
                <a:lnTo>
                  <a:pt x="7117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52601" y="2268029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45426" y="0"/>
                </a:moveTo>
                <a:lnTo>
                  <a:pt x="67043" y="0"/>
                </a:lnTo>
                <a:lnTo>
                  <a:pt x="28283" y="1047"/>
                </a:lnTo>
                <a:lnTo>
                  <a:pt x="8380" y="8380"/>
                </a:lnTo>
                <a:lnTo>
                  <a:pt x="1047" y="28283"/>
                </a:lnTo>
                <a:lnTo>
                  <a:pt x="0" y="67043"/>
                </a:lnTo>
                <a:lnTo>
                  <a:pt x="0" y="645426"/>
                </a:lnTo>
                <a:lnTo>
                  <a:pt x="1047" y="684186"/>
                </a:lnTo>
                <a:lnTo>
                  <a:pt x="8380" y="704089"/>
                </a:lnTo>
                <a:lnTo>
                  <a:pt x="28283" y="711422"/>
                </a:lnTo>
                <a:lnTo>
                  <a:pt x="67043" y="712470"/>
                </a:lnTo>
                <a:lnTo>
                  <a:pt x="645426" y="712470"/>
                </a:lnTo>
                <a:lnTo>
                  <a:pt x="684186" y="711422"/>
                </a:lnTo>
                <a:lnTo>
                  <a:pt x="704089" y="704089"/>
                </a:lnTo>
                <a:lnTo>
                  <a:pt x="711422" y="684186"/>
                </a:lnTo>
                <a:lnTo>
                  <a:pt x="712469" y="645426"/>
                </a:lnTo>
                <a:lnTo>
                  <a:pt x="712469" y="67043"/>
                </a:lnTo>
                <a:lnTo>
                  <a:pt x="711422" y="28283"/>
                </a:lnTo>
                <a:lnTo>
                  <a:pt x="704089" y="8380"/>
                </a:lnTo>
                <a:lnTo>
                  <a:pt x="684186" y="1047"/>
                </a:lnTo>
                <a:lnTo>
                  <a:pt x="64542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09115" y="2341054"/>
            <a:ext cx="599440" cy="56642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952601" y="2268029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7043" y="0"/>
                </a:moveTo>
                <a:lnTo>
                  <a:pt x="28283" y="1047"/>
                </a:lnTo>
                <a:lnTo>
                  <a:pt x="8380" y="8380"/>
                </a:lnTo>
                <a:lnTo>
                  <a:pt x="1047" y="28283"/>
                </a:lnTo>
                <a:lnTo>
                  <a:pt x="0" y="67043"/>
                </a:lnTo>
                <a:lnTo>
                  <a:pt x="0" y="645426"/>
                </a:lnTo>
                <a:lnTo>
                  <a:pt x="1047" y="684186"/>
                </a:lnTo>
                <a:lnTo>
                  <a:pt x="8380" y="704089"/>
                </a:lnTo>
                <a:lnTo>
                  <a:pt x="28283" y="711422"/>
                </a:lnTo>
                <a:lnTo>
                  <a:pt x="67043" y="712470"/>
                </a:lnTo>
                <a:lnTo>
                  <a:pt x="645426" y="712470"/>
                </a:lnTo>
                <a:lnTo>
                  <a:pt x="684186" y="711422"/>
                </a:lnTo>
                <a:lnTo>
                  <a:pt x="704089" y="704089"/>
                </a:lnTo>
                <a:lnTo>
                  <a:pt x="711422" y="684186"/>
                </a:lnTo>
                <a:lnTo>
                  <a:pt x="712469" y="645426"/>
                </a:lnTo>
                <a:lnTo>
                  <a:pt x="712469" y="67043"/>
                </a:lnTo>
                <a:lnTo>
                  <a:pt x="711422" y="28283"/>
                </a:lnTo>
                <a:lnTo>
                  <a:pt x="704089" y="8380"/>
                </a:lnTo>
                <a:lnTo>
                  <a:pt x="684186" y="1047"/>
                </a:lnTo>
                <a:lnTo>
                  <a:pt x="645426" y="0"/>
                </a:lnTo>
                <a:lnTo>
                  <a:pt x="67043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286000" y="1403350"/>
            <a:ext cx="0" cy="1682750"/>
          </a:xfrm>
          <a:custGeom>
            <a:avLst/>
            <a:gdLst/>
            <a:ahLst/>
            <a:cxnLst/>
            <a:rect l="l" t="t" r="r" b="b"/>
            <a:pathLst>
              <a:path h="1682750">
                <a:moveTo>
                  <a:pt x="0" y="0"/>
                </a:moveTo>
                <a:lnTo>
                  <a:pt x="0" y="1682750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5" dirty="0"/>
              <a:t>Play </a:t>
            </a:r>
            <a:r>
              <a:rPr dirty="0"/>
              <a:t>a</a:t>
            </a:r>
            <a:r>
              <a:rPr spc="25" dirty="0"/>
              <a:t> </a:t>
            </a:r>
            <a:r>
              <a:rPr spc="-50" dirty="0"/>
              <a:t>Chord</a:t>
            </a:r>
          </a:p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00" spc="10" dirty="0">
                <a:latin typeface="Calibri"/>
                <a:cs typeface="Calibri"/>
              </a:rPr>
              <a:t>scratch.mit.edu/music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803869" y="1060450"/>
            <a:ext cx="967105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00A1CB"/>
                </a:solidFill>
                <a:latin typeface="Cambria"/>
                <a:cs typeface="Cambria"/>
              </a:rPr>
              <a:t>GET</a:t>
            </a:r>
            <a:r>
              <a:rPr sz="1400" b="1" spc="105" dirty="0">
                <a:solidFill>
                  <a:srgbClr val="00A1CB"/>
                </a:solidFill>
                <a:latin typeface="Cambria"/>
                <a:cs typeface="Cambria"/>
              </a:rPr>
              <a:t> </a:t>
            </a:r>
            <a:r>
              <a:rPr sz="1400" b="1" spc="-15" dirty="0">
                <a:solidFill>
                  <a:srgbClr val="00A1CB"/>
                </a:solidFill>
                <a:latin typeface="Cambria"/>
                <a:cs typeface="Cambria"/>
              </a:rPr>
              <a:t>READY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134095" y="5200650"/>
            <a:ext cx="307340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15" dirty="0">
                <a:solidFill>
                  <a:srgbClr val="00A1CB"/>
                </a:solidFill>
                <a:latin typeface="Cambria"/>
                <a:cs typeface="Cambria"/>
              </a:rPr>
              <a:t>TIP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609242" y="3519792"/>
            <a:ext cx="1366520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939598"/>
                </a:solidFill>
                <a:latin typeface="Cambria"/>
                <a:cs typeface="Cambria"/>
              </a:rPr>
              <a:t>ADD  </a:t>
            </a:r>
            <a:r>
              <a:rPr sz="1400" b="1" spc="-15" dirty="0">
                <a:solidFill>
                  <a:srgbClr val="939598"/>
                </a:solidFill>
                <a:latin typeface="Cambria"/>
                <a:cs typeface="Cambria"/>
              </a:rPr>
              <a:t>THIS</a:t>
            </a:r>
            <a:r>
              <a:rPr sz="1400" b="1" spc="90" dirty="0">
                <a:solidFill>
                  <a:srgbClr val="939598"/>
                </a:solidFill>
                <a:latin typeface="Cambria"/>
                <a:cs typeface="Cambria"/>
              </a:rPr>
              <a:t> </a:t>
            </a:r>
            <a:r>
              <a:rPr sz="1400" b="1" spc="30" dirty="0">
                <a:solidFill>
                  <a:srgbClr val="939598"/>
                </a:solidFill>
                <a:latin typeface="Cambria"/>
                <a:cs typeface="Cambria"/>
              </a:rPr>
              <a:t>CODE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1026850" y="1505089"/>
            <a:ext cx="563880" cy="30662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026850" y="1505089"/>
            <a:ext cx="563880" cy="306705"/>
          </a:xfrm>
          <a:custGeom>
            <a:avLst/>
            <a:gdLst/>
            <a:ahLst/>
            <a:cxnLst/>
            <a:rect l="l" t="t" r="r" b="b"/>
            <a:pathLst>
              <a:path w="563880" h="30670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230428"/>
                </a:lnTo>
                <a:lnTo>
                  <a:pt x="1190" y="274481"/>
                </a:lnTo>
                <a:lnTo>
                  <a:pt x="9525" y="297103"/>
                </a:lnTo>
                <a:lnTo>
                  <a:pt x="32146" y="305438"/>
                </a:lnTo>
                <a:lnTo>
                  <a:pt x="76200" y="306628"/>
                </a:lnTo>
                <a:lnTo>
                  <a:pt x="487680" y="306628"/>
                </a:lnTo>
                <a:lnTo>
                  <a:pt x="531733" y="305438"/>
                </a:lnTo>
                <a:lnTo>
                  <a:pt x="554355" y="297103"/>
                </a:lnTo>
                <a:lnTo>
                  <a:pt x="562689" y="274481"/>
                </a:lnTo>
                <a:lnTo>
                  <a:pt x="563880" y="230428"/>
                </a:lnTo>
                <a:lnTo>
                  <a:pt x="563880" y="76200"/>
                </a:lnTo>
                <a:lnTo>
                  <a:pt x="562689" y="32146"/>
                </a:lnTo>
                <a:lnTo>
                  <a:pt x="554355" y="9525"/>
                </a:lnTo>
                <a:lnTo>
                  <a:pt x="531733" y="1190"/>
                </a:lnTo>
                <a:lnTo>
                  <a:pt x="48768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148436" y="1764360"/>
            <a:ext cx="635" cy="210820"/>
          </a:xfrm>
          <a:custGeom>
            <a:avLst/>
            <a:gdLst/>
            <a:ahLst/>
            <a:cxnLst/>
            <a:rect l="l" t="t" r="r" b="b"/>
            <a:pathLst>
              <a:path w="634" h="210819">
                <a:moveTo>
                  <a:pt x="12" y="210769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901960" y="1454800"/>
            <a:ext cx="2924175" cy="6597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11020" marR="5080">
              <a:lnSpc>
                <a:spcPct val="1111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an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instrument 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from the </a:t>
            </a:r>
            <a:r>
              <a:rPr sz="900" b="1" spc="-5" dirty="0">
                <a:solidFill>
                  <a:srgbClr val="636466"/>
                </a:solidFill>
                <a:latin typeface="Calibri"/>
                <a:cs typeface="Calibri"/>
              </a:rPr>
              <a:t>Music</a:t>
            </a:r>
            <a:r>
              <a:rPr sz="900" b="1" spc="-1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theme.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9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60"/>
              </a:spcBef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12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backdrop.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2722930" y="1881035"/>
            <a:ext cx="1176527" cy="27432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2722930" y="1881035"/>
            <a:ext cx="1176655" cy="274320"/>
          </a:xfrm>
          <a:custGeom>
            <a:avLst/>
            <a:gdLst/>
            <a:ahLst/>
            <a:cxnLst/>
            <a:rect l="l" t="t" r="r" b="b"/>
            <a:pathLst>
              <a:path w="1176654" h="27431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198120"/>
                </a:lnTo>
                <a:lnTo>
                  <a:pt x="1190" y="242173"/>
                </a:lnTo>
                <a:lnTo>
                  <a:pt x="9525" y="264795"/>
                </a:lnTo>
                <a:lnTo>
                  <a:pt x="32146" y="273129"/>
                </a:lnTo>
                <a:lnTo>
                  <a:pt x="76200" y="274320"/>
                </a:lnTo>
                <a:lnTo>
                  <a:pt x="1100328" y="274320"/>
                </a:lnTo>
                <a:lnTo>
                  <a:pt x="1144381" y="273129"/>
                </a:lnTo>
                <a:lnTo>
                  <a:pt x="1167003" y="264795"/>
                </a:lnTo>
                <a:lnTo>
                  <a:pt x="1175337" y="242173"/>
                </a:lnTo>
                <a:lnTo>
                  <a:pt x="1176528" y="198120"/>
                </a:lnTo>
                <a:lnTo>
                  <a:pt x="1176528" y="76200"/>
                </a:lnTo>
                <a:lnTo>
                  <a:pt x="1175337" y="32146"/>
                </a:lnTo>
                <a:lnTo>
                  <a:pt x="1167003" y="9525"/>
                </a:lnTo>
                <a:lnTo>
                  <a:pt x="1144381" y="1190"/>
                </a:lnTo>
                <a:lnTo>
                  <a:pt x="1100328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3201314" y="1763610"/>
            <a:ext cx="83185" cy="175895"/>
          </a:xfrm>
          <a:custGeom>
            <a:avLst/>
            <a:gdLst/>
            <a:ahLst/>
            <a:cxnLst/>
            <a:rect l="l" t="t" r="r" b="b"/>
            <a:pathLst>
              <a:path w="83185" h="175894">
                <a:moveTo>
                  <a:pt x="0" y="0"/>
                </a:moveTo>
                <a:lnTo>
                  <a:pt x="83070" y="175653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3041523" y="3999128"/>
            <a:ext cx="1245235" cy="5321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778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down</a:t>
            </a:r>
            <a:r>
              <a:rPr sz="900" b="1" spc="-14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40" dirty="0">
                <a:solidFill>
                  <a:srgbClr val="636466"/>
                </a:solidFill>
                <a:latin typeface="Calibri"/>
                <a:cs typeface="Calibri"/>
              </a:rPr>
              <a:t>arrow</a:t>
            </a:r>
            <a:endParaRPr sz="900">
              <a:latin typeface="Calibri"/>
              <a:cs typeface="Calibri"/>
            </a:endParaRPr>
          </a:p>
          <a:p>
            <a:pPr marL="177800">
              <a:lnSpc>
                <a:spcPct val="100000"/>
              </a:lnSpc>
              <a:spcBef>
                <a:spcPts val="120"/>
              </a:spcBef>
            </a:pP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(or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another</a:t>
            </a:r>
            <a:r>
              <a:rPr sz="900" b="1" spc="-14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key).</a:t>
            </a:r>
            <a:endParaRPr sz="9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710"/>
              </a:spcBef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different</a:t>
            </a:r>
            <a:r>
              <a:rPr sz="900" b="1" spc="-9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sounds.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2673172" y="4262831"/>
            <a:ext cx="226695" cy="0"/>
          </a:xfrm>
          <a:custGeom>
            <a:avLst/>
            <a:gdLst/>
            <a:ahLst/>
            <a:cxnLst/>
            <a:rect l="l" t="t" r="r" b="b"/>
            <a:pathLst>
              <a:path w="226694">
                <a:moveTo>
                  <a:pt x="226479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2735072" y="4648200"/>
            <a:ext cx="165100" cy="0"/>
          </a:xfrm>
          <a:custGeom>
            <a:avLst/>
            <a:gdLst/>
            <a:ahLst/>
            <a:cxnLst/>
            <a:rect l="l" t="t" r="r" b="b"/>
            <a:pathLst>
              <a:path w="165100">
                <a:moveTo>
                  <a:pt x="0" y="0"/>
                </a:moveTo>
                <a:lnTo>
                  <a:pt x="164592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2899651" y="4268076"/>
            <a:ext cx="0" cy="380365"/>
          </a:xfrm>
          <a:custGeom>
            <a:avLst/>
            <a:gdLst/>
            <a:ahLst/>
            <a:cxnLst/>
            <a:rect l="l" t="t" r="r" b="b"/>
            <a:pathLst>
              <a:path h="380364">
                <a:moveTo>
                  <a:pt x="0" y="0"/>
                </a:moveTo>
                <a:lnTo>
                  <a:pt x="0" y="380123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2899651" y="4457700"/>
            <a:ext cx="127000" cy="0"/>
          </a:xfrm>
          <a:custGeom>
            <a:avLst/>
            <a:gdLst/>
            <a:ahLst/>
            <a:cxnLst/>
            <a:rect l="l" t="t" r="r" b="b"/>
            <a:pathLst>
              <a:path w="127000">
                <a:moveTo>
                  <a:pt x="0" y="0"/>
                </a:moveTo>
                <a:lnTo>
                  <a:pt x="126619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6286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6900" y="5940425"/>
            <a:ext cx="652145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000" b="1" spc="-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235580" y="5924677"/>
            <a:ext cx="100965" cy="182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100" b="1" spc="35" dirty="0">
                <a:solidFill>
                  <a:srgbClr val="FFFFFF"/>
                </a:solidFill>
                <a:latin typeface="Calibri"/>
                <a:cs typeface="Calibri"/>
              </a:rPr>
              <a:t>6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456944" y="1744052"/>
            <a:ext cx="1658099" cy="12344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456944" y="3040379"/>
            <a:ext cx="1658099" cy="123444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456944" y="4336706"/>
            <a:ext cx="1658099" cy="123443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883662" y="1276350"/>
            <a:ext cx="280479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40" dirty="0">
                <a:solidFill>
                  <a:srgbClr val="FFFFFF"/>
                </a:solidFill>
                <a:latin typeface="Calibri"/>
                <a:cs typeface="Calibri"/>
              </a:rPr>
              <a:t>Play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0" dirty="0">
                <a:solidFill>
                  <a:srgbClr val="FFFFFF"/>
                </a:solidFill>
                <a:latin typeface="Calibri"/>
                <a:cs typeface="Calibri"/>
              </a:rPr>
              <a:t>random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sound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10" dirty="0">
                <a:solidFill>
                  <a:srgbClr val="FFFFFF"/>
                </a:solidFill>
                <a:latin typeface="Calibri"/>
                <a:cs typeface="Calibri"/>
              </a:rPr>
              <a:t>from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list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sounds.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3428" rIns="0" bIns="0" rtlCol="0">
            <a:spAutoFit/>
          </a:bodyPr>
          <a:lstStyle/>
          <a:p>
            <a:pPr marL="949325">
              <a:lnSpc>
                <a:spcPct val="100000"/>
              </a:lnSpc>
            </a:pPr>
            <a:r>
              <a:rPr sz="2800" spc="-35" dirty="0"/>
              <a:t>Surprise</a:t>
            </a:r>
            <a:r>
              <a:rPr sz="2800" spc="-55" dirty="0"/>
              <a:t> </a:t>
            </a:r>
            <a:r>
              <a:rPr sz="2800" spc="15" dirty="0"/>
              <a:t>Song</a:t>
            </a:r>
            <a:endParaRPr sz="2800"/>
          </a:p>
        </p:txBody>
      </p:sp>
      <p:sp>
        <p:nvSpPr>
          <p:cNvPr id="17" name="object 17"/>
          <p:cNvSpPr/>
          <p:nvPr/>
        </p:nvSpPr>
        <p:spPr>
          <a:xfrm>
            <a:off x="969434" y="2292464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69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7"/>
                </a:lnTo>
                <a:lnTo>
                  <a:pt x="88392" y="136017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9"/>
                </a:lnTo>
                <a:lnTo>
                  <a:pt x="88392" y="21208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69">
                <a:moveTo>
                  <a:pt x="88392" y="21208"/>
                </a:moveTo>
                <a:lnTo>
                  <a:pt x="73939" y="21209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8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077870" y="2323439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102221" y="2292464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5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9"/>
                </a:lnTo>
                <a:lnTo>
                  <a:pt x="736" y="9271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50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50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2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969434" y="3584524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70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7"/>
                </a:lnTo>
                <a:lnTo>
                  <a:pt x="88392" y="136017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9"/>
                </a:lnTo>
                <a:lnTo>
                  <a:pt x="88392" y="21209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70">
                <a:moveTo>
                  <a:pt x="88392" y="21209"/>
                </a:moveTo>
                <a:lnTo>
                  <a:pt x="73939" y="21209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9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77870" y="3615499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102221" y="3584524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4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9"/>
                </a:lnTo>
                <a:lnTo>
                  <a:pt x="736" y="9271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50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50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2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69434" y="4882273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70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7"/>
                </a:lnTo>
                <a:lnTo>
                  <a:pt x="88392" y="136017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9"/>
                </a:lnTo>
                <a:lnTo>
                  <a:pt x="88392" y="21209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70">
                <a:moveTo>
                  <a:pt x="88392" y="21209"/>
                </a:moveTo>
                <a:lnTo>
                  <a:pt x="73939" y="21209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9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077870" y="4913248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102221" y="4882273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4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9"/>
                </a:lnTo>
                <a:lnTo>
                  <a:pt x="736" y="9271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50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50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2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0750"/>
          </a:xfrm>
          <a:custGeom>
            <a:avLst/>
            <a:gdLst/>
            <a:ahLst/>
            <a:cxnLst/>
            <a:rect l="l" t="t" r="r" b="b"/>
            <a:pathLst>
              <a:path w="4572000" h="920750">
                <a:moveTo>
                  <a:pt x="0" y="920750"/>
                </a:moveTo>
                <a:lnTo>
                  <a:pt x="4572000" y="920750"/>
                </a:lnTo>
                <a:lnTo>
                  <a:pt x="4572000" y="0"/>
                </a:lnTo>
                <a:lnTo>
                  <a:pt x="0" y="0"/>
                </a:lnTo>
                <a:lnTo>
                  <a:pt x="0" y="92075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1232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0750"/>
            <a:ext cx="4572000" cy="2442210"/>
          </a:xfrm>
          <a:custGeom>
            <a:avLst/>
            <a:gdLst/>
            <a:ahLst/>
            <a:cxnLst/>
            <a:rect l="l" t="t" r="r" b="b"/>
            <a:pathLst>
              <a:path w="4572000" h="2442210">
                <a:moveTo>
                  <a:pt x="0" y="2441702"/>
                </a:moveTo>
                <a:lnTo>
                  <a:pt x="4572000" y="2441702"/>
                </a:lnTo>
                <a:lnTo>
                  <a:pt x="4572000" y="0"/>
                </a:lnTo>
                <a:lnTo>
                  <a:pt x="0" y="0"/>
                </a:lnTo>
                <a:lnTo>
                  <a:pt x="0" y="244170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080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3362452"/>
            <a:ext cx="4572000" cy="2085975"/>
          </a:xfrm>
          <a:custGeom>
            <a:avLst/>
            <a:gdLst/>
            <a:ahLst/>
            <a:cxnLst/>
            <a:rect l="l" t="t" r="r" b="b"/>
            <a:pathLst>
              <a:path w="4572000" h="2085975">
                <a:moveTo>
                  <a:pt x="0" y="2085848"/>
                </a:moveTo>
                <a:lnTo>
                  <a:pt x="4572000" y="2085848"/>
                </a:lnTo>
                <a:lnTo>
                  <a:pt x="4572000" y="0"/>
                </a:lnTo>
                <a:lnTo>
                  <a:pt x="0" y="0"/>
                </a:lnTo>
                <a:lnTo>
                  <a:pt x="0" y="2085848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3349752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07286" y="4065054"/>
            <a:ext cx="1757426" cy="74598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969958" y="4269905"/>
            <a:ext cx="182245" cy="0"/>
          </a:xfrm>
          <a:custGeom>
            <a:avLst/>
            <a:gdLst/>
            <a:ahLst/>
            <a:cxnLst/>
            <a:rect l="l" t="t" r="r" b="b"/>
            <a:pathLst>
              <a:path w="182244">
                <a:moveTo>
                  <a:pt x="181863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5448300"/>
            <a:ext cx="4572000" cy="952500"/>
          </a:xfrm>
          <a:custGeom>
            <a:avLst/>
            <a:gdLst/>
            <a:ahLst/>
            <a:cxnLst/>
            <a:rect l="l" t="t" r="r" b="b"/>
            <a:pathLst>
              <a:path w="4572000" h="952500">
                <a:moveTo>
                  <a:pt x="0" y="952500"/>
                </a:moveTo>
                <a:lnTo>
                  <a:pt x="4572000" y="952500"/>
                </a:lnTo>
                <a:lnTo>
                  <a:pt x="4572000" y="0"/>
                </a:lnTo>
                <a:lnTo>
                  <a:pt x="0" y="0"/>
                </a:lnTo>
                <a:lnTo>
                  <a:pt x="0" y="95250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0" y="54356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999587" y="4517478"/>
            <a:ext cx="635" cy="367030"/>
          </a:xfrm>
          <a:custGeom>
            <a:avLst/>
            <a:gdLst/>
            <a:ahLst/>
            <a:cxnLst/>
            <a:rect l="l" t="t" r="r" b="b"/>
            <a:pathLst>
              <a:path w="635" h="367029">
                <a:moveTo>
                  <a:pt x="0" y="366560"/>
                </a:moveTo>
                <a:lnTo>
                  <a:pt x="5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30" dirty="0"/>
              <a:t>Surprise</a:t>
            </a:r>
            <a:r>
              <a:rPr spc="-50" dirty="0"/>
              <a:t> </a:t>
            </a:r>
            <a:r>
              <a:rPr spc="10" dirty="0"/>
              <a:t>Song</a:t>
            </a:r>
          </a:p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00" spc="10" dirty="0">
                <a:latin typeface="Calibri"/>
                <a:cs typeface="Calibri"/>
              </a:rPr>
              <a:t>scratch.mit.edu/music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803869" y="1073150"/>
            <a:ext cx="967105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00A1CB"/>
                </a:solidFill>
                <a:latin typeface="Cambria"/>
                <a:cs typeface="Cambria"/>
              </a:rPr>
              <a:t>GET</a:t>
            </a:r>
            <a:r>
              <a:rPr sz="1400" b="1" spc="105" dirty="0">
                <a:solidFill>
                  <a:srgbClr val="00A1CB"/>
                </a:solidFill>
                <a:latin typeface="Cambria"/>
                <a:cs typeface="Cambria"/>
              </a:rPr>
              <a:t> </a:t>
            </a:r>
            <a:r>
              <a:rPr sz="1400" b="1" spc="-15" dirty="0">
                <a:solidFill>
                  <a:srgbClr val="00A1CB"/>
                </a:solidFill>
                <a:latin typeface="Cambria"/>
                <a:cs typeface="Cambria"/>
              </a:rPr>
              <a:t>READY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435836" y="5594350"/>
            <a:ext cx="1700530" cy="4889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445" algn="ctr">
              <a:lnSpc>
                <a:spcPct val="100000"/>
              </a:lnSpc>
            </a:pPr>
            <a:r>
              <a:rPr sz="1400" b="1" spc="-45" dirty="0">
                <a:solidFill>
                  <a:srgbClr val="6BA883"/>
                </a:solidFill>
                <a:latin typeface="Cambria"/>
                <a:cs typeface="Cambria"/>
              </a:rPr>
              <a:t>TRY</a:t>
            </a:r>
            <a:r>
              <a:rPr sz="1400" b="1" spc="95" dirty="0">
                <a:solidFill>
                  <a:srgbClr val="6BA883"/>
                </a:solidFill>
                <a:latin typeface="Cambria"/>
                <a:cs typeface="Cambria"/>
              </a:rPr>
              <a:t> </a:t>
            </a:r>
            <a:r>
              <a:rPr sz="1400" b="1" spc="-35" dirty="0">
                <a:solidFill>
                  <a:srgbClr val="6BA883"/>
                </a:solidFill>
                <a:latin typeface="Cambria"/>
                <a:cs typeface="Cambria"/>
              </a:rPr>
              <a:t>IT</a:t>
            </a:r>
            <a:endParaRPr sz="14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969"/>
              </a:spcBef>
            </a:pP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Press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45" dirty="0">
                <a:solidFill>
                  <a:srgbClr val="636466"/>
                </a:solidFill>
                <a:latin typeface="Calibri"/>
                <a:cs typeface="Calibri"/>
              </a:rPr>
              <a:t>right</a:t>
            </a:r>
            <a:r>
              <a:rPr sz="900" b="1" spc="-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40" dirty="0">
                <a:solidFill>
                  <a:srgbClr val="636466"/>
                </a:solidFill>
                <a:latin typeface="Calibri"/>
                <a:cs typeface="Calibri"/>
              </a:rPr>
              <a:t>arrow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key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start.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587625" y="1835061"/>
            <a:ext cx="1571955" cy="109355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587625" y="1835061"/>
            <a:ext cx="1572260" cy="1094105"/>
          </a:xfrm>
          <a:custGeom>
            <a:avLst/>
            <a:gdLst/>
            <a:ahLst/>
            <a:cxnLst/>
            <a:rect l="l" t="t" r="r" b="b"/>
            <a:pathLst>
              <a:path w="1572260" h="109410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1017358"/>
                </a:lnTo>
                <a:lnTo>
                  <a:pt x="1190" y="1061412"/>
                </a:lnTo>
                <a:lnTo>
                  <a:pt x="9525" y="1084033"/>
                </a:lnTo>
                <a:lnTo>
                  <a:pt x="32146" y="1092368"/>
                </a:lnTo>
                <a:lnTo>
                  <a:pt x="76200" y="1093558"/>
                </a:lnTo>
                <a:lnTo>
                  <a:pt x="1495767" y="1093558"/>
                </a:lnTo>
                <a:lnTo>
                  <a:pt x="1539821" y="1092368"/>
                </a:lnTo>
                <a:lnTo>
                  <a:pt x="1562442" y="1084033"/>
                </a:lnTo>
                <a:lnTo>
                  <a:pt x="1570777" y="1061412"/>
                </a:lnTo>
                <a:lnTo>
                  <a:pt x="1571967" y="1017358"/>
                </a:lnTo>
                <a:lnTo>
                  <a:pt x="1571967" y="76200"/>
                </a:lnTo>
                <a:lnTo>
                  <a:pt x="1570777" y="32146"/>
                </a:lnTo>
                <a:lnTo>
                  <a:pt x="1562442" y="9525"/>
                </a:lnTo>
                <a:lnTo>
                  <a:pt x="1539821" y="1190"/>
                </a:lnTo>
                <a:lnTo>
                  <a:pt x="1495767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286000" y="1428750"/>
            <a:ext cx="0" cy="1581150"/>
          </a:xfrm>
          <a:custGeom>
            <a:avLst/>
            <a:gdLst/>
            <a:ahLst/>
            <a:cxnLst/>
            <a:rect l="l" t="t" r="r" b="b"/>
            <a:pathLst>
              <a:path h="1581150">
                <a:moveTo>
                  <a:pt x="0" y="0"/>
                </a:moveTo>
                <a:lnTo>
                  <a:pt x="0" y="1581150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646811" y="1426949"/>
            <a:ext cx="112522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11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an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instrument 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from the </a:t>
            </a:r>
            <a:r>
              <a:rPr sz="900" b="1" spc="-5" dirty="0">
                <a:solidFill>
                  <a:srgbClr val="636466"/>
                </a:solidFill>
                <a:latin typeface="Calibri"/>
                <a:cs typeface="Calibri"/>
              </a:rPr>
              <a:t>Music</a:t>
            </a:r>
            <a:r>
              <a:rPr sz="900" b="1" spc="-1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theme.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899825" y="2216150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160810" y="2294254"/>
            <a:ext cx="190500" cy="5562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99825" y="2216150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69036" y="1835061"/>
            <a:ext cx="1176527" cy="27432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69036" y="1835061"/>
            <a:ext cx="1176655" cy="274320"/>
          </a:xfrm>
          <a:custGeom>
            <a:avLst/>
            <a:gdLst/>
            <a:ahLst/>
            <a:cxnLst/>
            <a:rect l="l" t="t" r="r" b="b"/>
            <a:pathLst>
              <a:path w="1176655" h="27431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198120"/>
                </a:lnTo>
                <a:lnTo>
                  <a:pt x="1190" y="242173"/>
                </a:lnTo>
                <a:lnTo>
                  <a:pt x="9525" y="264795"/>
                </a:lnTo>
                <a:lnTo>
                  <a:pt x="32146" y="273129"/>
                </a:lnTo>
                <a:lnTo>
                  <a:pt x="76200" y="274320"/>
                </a:lnTo>
                <a:lnTo>
                  <a:pt x="1100328" y="274320"/>
                </a:lnTo>
                <a:lnTo>
                  <a:pt x="1144381" y="273129"/>
                </a:lnTo>
                <a:lnTo>
                  <a:pt x="1167003" y="264795"/>
                </a:lnTo>
                <a:lnTo>
                  <a:pt x="1175337" y="242173"/>
                </a:lnTo>
                <a:lnTo>
                  <a:pt x="1176528" y="198120"/>
                </a:lnTo>
                <a:lnTo>
                  <a:pt x="1176528" y="76200"/>
                </a:lnTo>
                <a:lnTo>
                  <a:pt x="1175337" y="32146"/>
                </a:lnTo>
                <a:lnTo>
                  <a:pt x="1167003" y="9525"/>
                </a:lnTo>
                <a:lnTo>
                  <a:pt x="1144381" y="1190"/>
                </a:lnTo>
                <a:lnTo>
                  <a:pt x="1100328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255007" y="1758530"/>
            <a:ext cx="0" cy="128270"/>
          </a:xfrm>
          <a:custGeom>
            <a:avLst/>
            <a:gdLst/>
            <a:ahLst/>
            <a:cxnLst/>
            <a:rect l="l" t="t" r="r" b="b"/>
            <a:pathLst>
              <a:path h="128269">
                <a:moveTo>
                  <a:pt x="0" y="0"/>
                </a:moveTo>
                <a:lnTo>
                  <a:pt x="0" y="127762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025698" y="1423111"/>
            <a:ext cx="499097" cy="18668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2565400" y="1429476"/>
            <a:ext cx="161671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1100"/>
              </a:lnSpc>
              <a:tabLst>
                <a:tab pos="981710" algn="l"/>
              </a:tabLst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	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tab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12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see</a:t>
            </a:r>
            <a:r>
              <a:rPr sz="900" b="1" spc="-5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all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sounds</a:t>
            </a:r>
            <a:r>
              <a:rPr sz="900" b="1" spc="-1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dirty="0">
                <a:solidFill>
                  <a:srgbClr val="636466"/>
                </a:solidFill>
                <a:latin typeface="Calibri"/>
                <a:cs typeface="Calibri"/>
              </a:rPr>
              <a:t>of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your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instrument.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2166912" y="3819309"/>
            <a:ext cx="468630" cy="18668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1609242" y="3507092"/>
            <a:ext cx="2632075" cy="1681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1257935" algn="ctr">
              <a:lnSpc>
                <a:spcPct val="100000"/>
              </a:lnSpc>
            </a:pPr>
            <a:r>
              <a:rPr sz="1400" b="1" spc="-45" dirty="0">
                <a:solidFill>
                  <a:srgbClr val="939598"/>
                </a:solidFill>
                <a:latin typeface="Cambria"/>
                <a:cs typeface="Cambria"/>
              </a:rPr>
              <a:t>ADD  </a:t>
            </a:r>
            <a:r>
              <a:rPr sz="1400" b="1" spc="-15" dirty="0">
                <a:solidFill>
                  <a:srgbClr val="939598"/>
                </a:solidFill>
                <a:latin typeface="Cambria"/>
                <a:cs typeface="Cambria"/>
              </a:rPr>
              <a:t>THIS</a:t>
            </a:r>
            <a:r>
              <a:rPr sz="1400" b="1" spc="90" dirty="0">
                <a:solidFill>
                  <a:srgbClr val="939598"/>
                </a:solidFill>
                <a:latin typeface="Cambria"/>
                <a:cs typeface="Cambria"/>
              </a:rPr>
              <a:t> </a:t>
            </a:r>
            <a:r>
              <a:rPr sz="1400" b="1" spc="30" dirty="0">
                <a:solidFill>
                  <a:srgbClr val="939598"/>
                </a:solidFill>
                <a:latin typeface="Cambria"/>
                <a:cs typeface="Cambria"/>
              </a:rPr>
              <a:t>CODE</a:t>
            </a:r>
            <a:endParaRPr sz="1400">
              <a:latin typeface="Cambria"/>
              <a:cs typeface="Cambria"/>
            </a:endParaRPr>
          </a:p>
          <a:p>
            <a:pPr marR="1270635" algn="ctr">
              <a:lnSpc>
                <a:spcPct val="100000"/>
              </a:lnSpc>
              <a:spcBef>
                <a:spcPts val="944"/>
              </a:spcBef>
              <a:tabLst>
                <a:tab pos="937260" algn="l"/>
              </a:tabLst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	tab.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900">
              <a:latin typeface="Times New Roman"/>
              <a:cs typeface="Times New Roman"/>
            </a:endParaRPr>
          </a:p>
          <a:p>
            <a:pPr marL="1572260">
              <a:lnSpc>
                <a:spcPct val="100000"/>
              </a:lnSpc>
              <a:spcBef>
                <a:spcPts val="675"/>
              </a:spcBef>
            </a:pP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40" dirty="0">
                <a:solidFill>
                  <a:srgbClr val="636466"/>
                </a:solidFill>
                <a:latin typeface="Calibri"/>
                <a:cs typeface="Calibri"/>
              </a:rPr>
              <a:t>right</a:t>
            </a:r>
            <a:r>
              <a:rPr sz="900" b="1" spc="-15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arrow.</a:t>
            </a:r>
            <a:endParaRPr sz="900">
              <a:latin typeface="Calibri"/>
              <a:cs typeface="Calibri"/>
            </a:endParaRPr>
          </a:p>
          <a:p>
            <a:pPr marL="1758314" marR="135890">
              <a:lnSpc>
                <a:spcPct val="111100"/>
              </a:lnSpc>
              <a:spcBef>
                <a:spcPts val="285"/>
              </a:spcBef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Insert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 </a:t>
            </a:r>
            <a:r>
              <a:rPr sz="900" b="1" spc="50" dirty="0">
                <a:solidFill>
                  <a:srgbClr val="636466"/>
                </a:solidFill>
                <a:latin typeface="Calibri"/>
                <a:cs typeface="Calibri"/>
              </a:rPr>
              <a:t>pick  </a:t>
            </a:r>
            <a:r>
              <a:rPr sz="900" b="1" spc="35" dirty="0">
                <a:solidFill>
                  <a:srgbClr val="636466"/>
                </a:solidFill>
                <a:latin typeface="Calibri"/>
                <a:cs typeface="Calibri"/>
              </a:rPr>
              <a:t>random</a:t>
            </a:r>
            <a:r>
              <a:rPr sz="900" b="1" spc="-8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block.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300">
              <a:latin typeface="Times New Roman"/>
              <a:cs typeface="Times New Roman"/>
            </a:endParaRPr>
          </a:p>
          <a:p>
            <a:pPr marL="1293495" marR="5080">
              <a:lnSpc>
                <a:spcPct val="1111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Type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number </a:t>
            </a:r>
            <a:r>
              <a:rPr sz="900" b="1" dirty="0">
                <a:solidFill>
                  <a:srgbClr val="636466"/>
                </a:solidFill>
                <a:latin typeface="Calibri"/>
                <a:cs typeface="Calibri"/>
              </a:rPr>
              <a:t>of 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sounds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in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your</a:t>
            </a:r>
            <a:r>
              <a:rPr sz="900" b="1" spc="-1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instrument.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3154679" y="4463935"/>
            <a:ext cx="182245" cy="0"/>
          </a:xfrm>
          <a:custGeom>
            <a:avLst/>
            <a:gdLst/>
            <a:ahLst/>
            <a:cxnLst/>
            <a:rect l="l" t="t" r="r" b="b"/>
            <a:pathLst>
              <a:path w="182245">
                <a:moveTo>
                  <a:pt x="181863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6286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6900" y="5940425"/>
            <a:ext cx="652145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000" b="1" spc="-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235580" y="5924677"/>
            <a:ext cx="100965" cy="182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100" b="1" spc="35" dirty="0">
                <a:solidFill>
                  <a:srgbClr val="FFFFFF"/>
                </a:solidFill>
                <a:latin typeface="Calibri"/>
                <a:cs typeface="Calibri"/>
              </a:rPr>
              <a:t>7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163497" y="2703398"/>
            <a:ext cx="2532887" cy="19084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324470" y="1276350"/>
            <a:ext cx="1923414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40" dirty="0">
                <a:solidFill>
                  <a:srgbClr val="FFFFFF"/>
                </a:solidFill>
                <a:latin typeface="Calibri"/>
                <a:cs typeface="Calibri"/>
              </a:rPr>
              <a:t>Play</a:t>
            </a:r>
            <a:r>
              <a:rPr sz="12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2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0" dirty="0">
                <a:solidFill>
                  <a:srgbClr val="FFFFFF"/>
                </a:solidFill>
                <a:latin typeface="Calibri"/>
                <a:cs typeface="Calibri"/>
              </a:rPr>
              <a:t>series</a:t>
            </a:r>
            <a:r>
              <a:rPr sz="12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2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vocal</a:t>
            </a:r>
            <a:r>
              <a:rPr sz="12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sounds.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3428" rIns="0" bIns="0" rtlCol="0">
            <a:spAutoFit/>
          </a:bodyPr>
          <a:lstStyle/>
          <a:p>
            <a:pPr marL="761365">
              <a:lnSpc>
                <a:spcPct val="100000"/>
              </a:lnSpc>
            </a:pPr>
            <a:r>
              <a:rPr sz="2800" spc="10" dirty="0"/>
              <a:t>Beatbox</a:t>
            </a:r>
            <a:r>
              <a:rPr sz="2800" spc="-35" dirty="0"/>
              <a:t> </a:t>
            </a:r>
            <a:r>
              <a:rPr sz="2800" spc="-10" dirty="0"/>
              <a:t>Sounds</a:t>
            </a:r>
            <a:endParaRPr sz="2800"/>
          </a:p>
        </p:txBody>
      </p:sp>
      <p:sp>
        <p:nvSpPr>
          <p:cNvPr id="15" name="object 15"/>
          <p:cNvSpPr/>
          <p:nvPr/>
        </p:nvSpPr>
        <p:spPr>
          <a:xfrm>
            <a:off x="850224" y="3587369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70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6"/>
                </a:lnTo>
                <a:lnTo>
                  <a:pt x="88392" y="136016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8"/>
                </a:lnTo>
                <a:lnTo>
                  <a:pt x="88392" y="21208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70">
                <a:moveTo>
                  <a:pt x="88392" y="21208"/>
                </a:moveTo>
                <a:lnTo>
                  <a:pt x="73939" y="21208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8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8660" y="3618344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83011" y="3587369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4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8"/>
                </a:lnTo>
                <a:lnTo>
                  <a:pt x="736" y="9270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49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49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1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33450"/>
          </a:xfrm>
          <a:custGeom>
            <a:avLst/>
            <a:gdLst/>
            <a:ahLst/>
            <a:cxnLst/>
            <a:rect l="l" t="t" r="r" b="b"/>
            <a:pathLst>
              <a:path w="4572000" h="933450">
                <a:moveTo>
                  <a:pt x="0" y="933462"/>
                </a:moveTo>
                <a:lnTo>
                  <a:pt x="4572000" y="933462"/>
                </a:lnTo>
                <a:lnTo>
                  <a:pt x="4572000" y="0"/>
                </a:lnTo>
                <a:lnTo>
                  <a:pt x="0" y="0"/>
                </a:lnTo>
                <a:lnTo>
                  <a:pt x="0" y="933462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1232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33462"/>
            <a:ext cx="4572000" cy="2393950"/>
          </a:xfrm>
          <a:custGeom>
            <a:avLst/>
            <a:gdLst/>
            <a:ahLst/>
            <a:cxnLst/>
            <a:rect l="l" t="t" r="r" b="b"/>
            <a:pathLst>
              <a:path w="4572000" h="2393950">
                <a:moveTo>
                  <a:pt x="0" y="2393937"/>
                </a:moveTo>
                <a:lnTo>
                  <a:pt x="4572000" y="2393937"/>
                </a:lnTo>
                <a:lnTo>
                  <a:pt x="4572000" y="0"/>
                </a:lnTo>
                <a:lnTo>
                  <a:pt x="0" y="0"/>
                </a:lnTo>
                <a:lnTo>
                  <a:pt x="0" y="2393937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207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3327400"/>
            <a:ext cx="4572000" cy="2235200"/>
          </a:xfrm>
          <a:custGeom>
            <a:avLst/>
            <a:gdLst/>
            <a:ahLst/>
            <a:cxnLst/>
            <a:rect l="l" t="t" r="r" b="b"/>
            <a:pathLst>
              <a:path w="4572000" h="2235200">
                <a:moveTo>
                  <a:pt x="0" y="2235200"/>
                </a:moveTo>
                <a:lnTo>
                  <a:pt x="4572000" y="2235200"/>
                </a:lnTo>
                <a:lnTo>
                  <a:pt x="4572000" y="0"/>
                </a:lnTo>
                <a:lnTo>
                  <a:pt x="0" y="0"/>
                </a:lnTo>
                <a:lnTo>
                  <a:pt x="0" y="223520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33147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15085" y="3980081"/>
            <a:ext cx="1941817" cy="14053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514803" y="4187939"/>
            <a:ext cx="294005" cy="0"/>
          </a:xfrm>
          <a:custGeom>
            <a:avLst/>
            <a:gdLst/>
            <a:ahLst/>
            <a:cxnLst/>
            <a:rect l="l" t="t" r="r" b="b"/>
            <a:pathLst>
              <a:path w="294005">
                <a:moveTo>
                  <a:pt x="293522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5562600"/>
            <a:ext cx="4572000" cy="838200"/>
          </a:xfrm>
          <a:custGeom>
            <a:avLst/>
            <a:gdLst/>
            <a:ahLst/>
            <a:cxnLst/>
            <a:rect l="l" t="t" r="r" b="b"/>
            <a:pathLst>
              <a:path w="4572000" h="838200">
                <a:moveTo>
                  <a:pt x="0" y="838200"/>
                </a:moveTo>
                <a:lnTo>
                  <a:pt x="4572000" y="838200"/>
                </a:lnTo>
                <a:lnTo>
                  <a:pt x="4572000" y="0"/>
                </a:lnTo>
                <a:lnTo>
                  <a:pt x="0" y="0"/>
                </a:lnTo>
                <a:lnTo>
                  <a:pt x="0" y="83820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0" y="55499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536176" y="1370368"/>
            <a:ext cx="1214120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9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dirty="0">
                <a:solidFill>
                  <a:srgbClr val="636466"/>
                </a:solidFill>
                <a:latin typeface="Calibri"/>
                <a:cs typeface="Calibri"/>
              </a:rPr>
              <a:t>Microphone.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52801" y="1679270"/>
            <a:ext cx="1176527" cy="2743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52801" y="1679270"/>
            <a:ext cx="1176655" cy="274320"/>
          </a:xfrm>
          <a:custGeom>
            <a:avLst/>
            <a:gdLst/>
            <a:ahLst/>
            <a:cxnLst/>
            <a:rect l="l" t="t" r="r" b="b"/>
            <a:pathLst>
              <a:path w="1176655" h="27431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198120"/>
                </a:lnTo>
                <a:lnTo>
                  <a:pt x="1190" y="242173"/>
                </a:lnTo>
                <a:lnTo>
                  <a:pt x="9525" y="264795"/>
                </a:lnTo>
                <a:lnTo>
                  <a:pt x="32146" y="273129"/>
                </a:lnTo>
                <a:lnTo>
                  <a:pt x="76200" y="274320"/>
                </a:lnTo>
                <a:lnTo>
                  <a:pt x="1100328" y="274320"/>
                </a:lnTo>
                <a:lnTo>
                  <a:pt x="1144381" y="273129"/>
                </a:lnTo>
                <a:lnTo>
                  <a:pt x="1167003" y="264795"/>
                </a:lnTo>
                <a:lnTo>
                  <a:pt x="1175337" y="242173"/>
                </a:lnTo>
                <a:lnTo>
                  <a:pt x="1176528" y="198120"/>
                </a:lnTo>
                <a:lnTo>
                  <a:pt x="1176528" y="76200"/>
                </a:lnTo>
                <a:lnTo>
                  <a:pt x="1175337" y="32146"/>
                </a:lnTo>
                <a:lnTo>
                  <a:pt x="1167003" y="9525"/>
                </a:lnTo>
                <a:lnTo>
                  <a:pt x="1144381" y="1190"/>
                </a:lnTo>
                <a:lnTo>
                  <a:pt x="1100328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83543" y="209650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5628" y="2189848"/>
            <a:ext cx="368300" cy="52577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83543" y="2096503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29130" y="1529080"/>
            <a:ext cx="0" cy="201930"/>
          </a:xfrm>
          <a:custGeom>
            <a:avLst/>
            <a:gdLst/>
            <a:ahLst/>
            <a:cxnLst/>
            <a:rect l="l" t="t" r="r" b="b"/>
            <a:pathLst>
              <a:path h="201930">
                <a:moveTo>
                  <a:pt x="0" y="201396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0" dirty="0"/>
              <a:t>Beatbox</a:t>
            </a:r>
            <a:r>
              <a:rPr spc="-45" dirty="0"/>
              <a:t> </a:t>
            </a:r>
            <a:r>
              <a:rPr spc="-10" dirty="0"/>
              <a:t>Sounds</a:t>
            </a:r>
          </a:p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00" spc="10" dirty="0">
                <a:latin typeface="Calibri"/>
                <a:cs typeface="Calibri"/>
              </a:rPr>
              <a:t>scratch.mit.edu/music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803869" y="1047750"/>
            <a:ext cx="967105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00A1CB"/>
                </a:solidFill>
                <a:latin typeface="Cambria"/>
                <a:cs typeface="Cambria"/>
              </a:rPr>
              <a:t>GET</a:t>
            </a:r>
            <a:r>
              <a:rPr sz="1400" b="1" spc="105" dirty="0">
                <a:solidFill>
                  <a:srgbClr val="00A1CB"/>
                </a:solidFill>
                <a:latin typeface="Cambria"/>
                <a:cs typeface="Cambria"/>
              </a:rPr>
              <a:t> </a:t>
            </a:r>
            <a:r>
              <a:rPr sz="1400" b="1" spc="-15" dirty="0">
                <a:solidFill>
                  <a:srgbClr val="00A1CB"/>
                </a:solidFill>
                <a:latin typeface="Cambria"/>
                <a:cs typeface="Cambria"/>
              </a:rPr>
              <a:t>READY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695754" y="5683250"/>
            <a:ext cx="1181100" cy="4762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445" algn="ctr">
              <a:lnSpc>
                <a:spcPct val="100000"/>
              </a:lnSpc>
            </a:pPr>
            <a:r>
              <a:rPr sz="1400" b="1" spc="-45" dirty="0">
                <a:solidFill>
                  <a:srgbClr val="6BA883"/>
                </a:solidFill>
                <a:latin typeface="Cambria"/>
                <a:cs typeface="Cambria"/>
              </a:rPr>
              <a:t>TRY</a:t>
            </a:r>
            <a:r>
              <a:rPr sz="1400" b="1" spc="95" dirty="0">
                <a:solidFill>
                  <a:srgbClr val="6BA883"/>
                </a:solidFill>
                <a:latin typeface="Cambria"/>
                <a:cs typeface="Cambria"/>
              </a:rPr>
              <a:t> </a:t>
            </a:r>
            <a:r>
              <a:rPr sz="1400" b="1" spc="-35" dirty="0">
                <a:solidFill>
                  <a:srgbClr val="6BA883"/>
                </a:solidFill>
                <a:latin typeface="Cambria"/>
                <a:cs typeface="Cambria"/>
              </a:rPr>
              <a:t>IT</a:t>
            </a:r>
            <a:endParaRPr sz="14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869"/>
              </a:spcBef>
            </a:pP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Press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45" dirty="0">
                <a:solidFill>
                  <a:srgbClr val="636466"/>
                </a:solidFill>
                <a:latin typeface="Calibri"/>
                <a:cs typeface="Calibri"/>
              </a:rPr>
              <a:t>B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key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start.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2587625" y="1809661"/>
            <a:ext cx="1571955" cy="1277073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587625" y="1809661"/>
            <a:ext cx="1572260" cy="1277620"/>
          </a:xfrm>
          <a:custGeom>
            <a:avLst/>
            <a:gdLst/>
            <a:ahLst/>
            <a:cxnLst/>
            <a:rect l="l" t="t" r="r" b="b"/>
            <a:pathLst>
              <a:path w="1572260" h="127762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1200873"/>
                </a:lnTo>
                <a:lnTo>
                  <a:pt x="1190" y="1244927"/>
                </a:lnTo>
                <a:lnTo>
                  <a:pt x="9525" y="1267548"/>
                </a:lnTo>
                <a:lnTo>
                  <a:pt x="32146" y="1275883"/>
                </a:lnTo>
                <a:lnTo>
                  <a:pt x="76200" y="1277073"/>
                </a:lnTo>
                <a:lnTo>
                  <a:pt x="1495767" y="1277073"/>
                </a:lnTo>
                <a:lnTo>
                  <a:pt x="1539821" y="1275883"/>
                </a:lnTo>
                <a:lnTo>
                  <a:pt x="1562442" y="1267548"/>
                </a:lnTo>
                <a:lnTo>
                  <a:pt x="1570777" y="1244927"/>
                </a:lnTo>
                <a:lnTo>
                  <a:pt x="1571967" y="1200873"/>
                </a:lnTo>
                <a:lnTo>
                  <a:pt x="1571967" y="76200"/>
                </a:lnTo>
                <a:lnTo>
                  <a:pt x="1570777" y="32146"/>
                </a:lnTo>
                <a:lnTo>
                  <a:pt x="1562442" y="9525"/>
                </a:lnTo>
                <a:lnTo>
                  <a:pt x="1539821" y="1190"/>
                </a:lnTo>
                <a:lnTo>
                  <a:pt x="1495767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286000" y="1390650"/>
            <a:ext cx="0" cy="1771650"/>
          </a:xfrm>
          <a:custGeom>
            <a:avLst/>
            <a:gdLst/>
            <a:ahLst/>
            <a:cxnLst/>
            <a:rect l="l" t="t" r="r" b="b"/>
            <a:pathLst>
              <a:path h="1771650">
                <a:moveTo>
                  <a:pt x="0" y="0"/>
                </a:moveTo>
                <a:lnTo>
                  <a:pt x="0" y="1771650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2565400" y="1419301"/>
            <a:ext cx="450850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114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3025698" y="1397711"/>
            <a:ext cx="499097" cy="18668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3534797" y="1419301"/>
            <a:ext cx="64706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tab</a:t>
            </a:r>
            <a:r>
              <a:rPr sz="900" b="1" spc="-5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5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see</a:t>
            </a:r>
            <a:r>
              <a:rPr sz="900" b="1" spc="-5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all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565400" y="1571701"/>
            <a:ext cx="1022350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 beatbox</a:t>
            </a:r>
            <a:r>
              <a:rPr sz="900" b="1" spc="-9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sounds.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166912" y="3768509"/>
            <a:ext cx="468630" cy="18668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609242" y="3443592"/>
            <a:ext cx="2531745" cy="821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1157605" algn="ctr">
              <a:lnSpc>
                <a:spcPct val="100000"/>
              </a:lnSpc>
            </a:pPr>
            <a:r>
              <a:rPr sz="1400" b="1" spc="-45" dirty="0">
                <a:solidFill>
                  <a:srgbClr val="939598"/>
                </a:solidFill>
                <a:latin typeface="Cambria"/>
                <a:cs typeface="Cambria"/>
              </a:rPr>
              <a:t>ADD  </a:t>
            </a:r>
            <a:r>
              <a:rPr sz="1400" b="1" spc="-15" dirty="0">
                <a:solidFill>
                  <a:srgbClr val="939598"/>
                </a:solidFill>
                <a:latin typeface="Cambria"/>
                <a:cs typeface="Cambria"/>
              </a:rPr>
              <a:t>THIS</a:t>
            </a:r>
            <a:r>
              <a:rPr sz="1400" b="1" spc="90" dirty="0">
                <a:solidFill>
                  <a:srgbClr val="939598"/>
                </a:solidFill>
                <a:latin typeface="Cambria"/>
                <a:cs typeface="Cambria"/>
              </a:rPr>
              <a:t> </a:t>
            </a:r>
            <a:r>
              <a:rPr sz="1400" b="1" spc="30" dirty="0">
                <a:solidFill>
                  <a:srgbClr val="939598"/>
                </a:solidFill>
                <a:latin typeface="Cambria"/>
                <a:cs typeface="Cambria"/>
              </a:rPr>
              <a:t>CODE</a:t>
            </a:r>
            <a:endParaRPr sz="1400">
              <a:latin typeface="Cambria"/>
              <a:cs typeface="Cambria"/>
            </a:endParaRPr>
          </a:p>
          <a:p>
            <a:pPr marR="1170305" algn="ctr">
              <a:lnSpc>
                <a:spcPct val="100000"/>
              </a:lnSpc>
              <a:spcBef>
                <a:spcPts val="1045"/>
              </a:spcBef>
              <a:tabLst>
                <a:tab pos="937260" algn="l"/>
              </a:tabLst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	tab.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250">
              <a:latin typeface="Times New Roman"/>
              <a:cs typeface="Times New Roman"/>
            </a:endParaRPr>
          </a:p>
          <a:p>
            <a:pPr marL="1227455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</a:t>
            </a:r>
            <a:r>
              <a:rPr sz="900" b="1" spc="-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35" dirty="0">
                <a:solidFill>
                  <a:srgbClr val="636466"/>
                </a:solidFill>
                <a:latin typeface="Calibri"/>
                <a:cs typeface="Calibri"/>
              </a:rPr>
              <a:t>b</a:t>
            </a:r>
            <a:r>
              <a:rPr sz="900" b="1" spc="-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(or</a:t>
            </a:r>
            <a:r>
              <a:rPr sz="900" b="1" spc="-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another</a:t>
            </a:r>
            <a:r>
              <a:rPr sz="900" b="1" spc="-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key).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390163" y="4618040"/>
            <a:ext cx="7543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11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Insert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 </a:t>
            </a:r>
            <a:r>
              <a:rPr sz="900" b="1" spc="50" dirty="0">
                <a:solidFill>
                  <a:srgbClr val="636466"/>
                </a:solidFill>
                <a:latin typeface="Calibri"/>
                <a:cs typeface="Calibri"/>
              </a:rPr>
              <a:t>pick  </a:t>
            </a:r>
            <a:r>
              <a:rPr sz="900" b="1" spc="35" dirty="0">
                <a:solidFill>
                  <a:srgbClr val="636466"/>
                </a:solidFill>
                <a:latin typeface="Calibri"/>
                <a:cs typeface="Calibri"/>
              </a:rPr>
              <a:t>random</a:t>
            </a:r>
            <a:r>
              <a:rPr sz="900" b="1" spc="-8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block.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666644" y="4707254"/>
            <a:ext cx="714375" cy="151765"/>
          </a:xfrm>
          <a:custGeom>
            <a:avLst/>
            <a:gdLst/>
            <a:ahLst/>
            <a:cxnLst/>
            <a:rect l="l" t="t" r="r" b="b"/>
            <a:pathLst>
              <a:path w="714375" h="151764">
                <a:moveTo>
                  <a:pt x="714375" y="0"/>
                </a:moveTo>
                <a:lnTo>
                  <a:pt x="191008" y="0"/>
                </a:lnTo>
                <a:lnTo>
                  <a:pt x="0" y="151701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6286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6900" y="5940425"/>
            <a:ext cx="652145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000" b="1" spc="-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235580" y="5924677"/>
            <a:ext cx="100965" cy="182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100" b="1" spc="35" dirty="0">
                <a:solidFill>
                  <a:srgbClr val="FFFFFF"/>
                </a:solidFill>
                <a:latin typeface="Calibri"/>
                <a:cs typeface="Calibri"/>
              </a:rPr>
              <a:t>8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163497" y="2703398"/>
            <a:ext cx="2532887" cy="19084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268387" y="1276350"/>
            <a:ext cx="2035810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-25" dirty="0">
                <a:solidFill>
                  <a:srgbClr val="FFFFFF"/>
                </a:solidFill>
                <a:latin typeface="Calibri"/>
                <a:cs typeface="Calibri"/>
              </a:rPr>
              <a:t>Make </a:t>
            </a:r>
            <a:r>
              <a:rPr sz="1200" b="1" spc="15" dirty="0">
                <a:solidFill>
                  <a:srgbClr val="FFFFFF"/>
                </a:solidFill>
                <a:latin typeface="Calibri"/>
                <a:cs typeface="Calibri"/>
              </a:rPr>
              <a:t>your </a:t>
            </a:r>
            <a:r>
              <a:rPr sz="1200" b="1" spc="10" dirty="0">
                <a:solidFill>
                  <a:srgbClr val="FFFFFF"/>
                </a:solidFill>
                <a:latin typeface="Calibri"/>
                <a:cs typeface="Calibri"/>
              </a:rPr>
              <a:t>own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sounds</a:t>
            </a:r>
            <a:r>
              <a:rPr sz="1200" b="1" spc="-1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5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1200" b="1" spc="10" dirty="0">
                <a:solidFill>
                  <a:srgbClr val="FFFFFF"/>
                </a:solidFill>
                <a:latin typeface="Calibri"/>
                <a:cs typeface="Calibri"/>
              </a:rPr>
              <a:t>play.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3428" rIns="0" bIns="0" rtlCol="0">
            <a:spAutoFit/>
          </a:bodyPr>
          <a:lstStyle/>
          <a:p>
            <a:pPr marL="865505">
              <a:lnSpc>
                <a:spcPct val="100000"/>
              </a:lnSpc>
            </a:pPr>
            <a:r>
              <a:rPr sz="2800" spc="-40" dirty="0"/>
              <a:t>Record</a:t>
            </a:r>
            <a:r>
              <a:rPr sz="2800" spc="-30" dirty="0"/>
              <a:t> </a:t>
            </a:r>
            <a:r>
              <a:rPr sz="2800" spc="-10" dirty="0"/>
              <a:t>Sounds</a:t>
            </a:r>
            <a:endParaRPr sz="2800"/>
          </a:p>
        </p:txBody>
      </p:sp>
      <p:sp>
        <p:nvSpPr>
          <p:cNvPr id="15" name="object 15"/>
          <p:cNvSpPr/>
          <p:nvPr/>
        </p:nvSpPr>
        <p:spPr>
          <a:xfrm>
            <a:off x="850224" y="3587369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70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6"/>
                </a:lnTo>
                <a:lnTo>
                  <a:pt x="88392" y="136016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8"/>
                </a:lnTo>
                <a:lnTo>
                  <a:pt x="88392" y="21208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70">
                <a:moveTo>
                  <a:pt x="88392" y="21208"/>
                </a:moveTo>
                <a:lnTo>
                  <a:pt x="73939" y="21208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8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8660" y="3618344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83011" y="3587369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4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8"/>
                </a:lnTo>
                <a:lnTo>
                  <a:pt x="736" y="9270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49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49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1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32180"/>
          </a:xfrm>
          <a:custGeom>
            <a:avLst/>
            <a:gdLst/>
            <a:ahLst/>
            <a:cxnLst/>
            <a:rect l="l" t="t" r="r" b="b"/>
            <a:pathLst>
              <a:path w="4572000" h="932180">
                <a:moveTo>
                  <a:pt x="0" y="931672"/>
                </a:moveTo>
                <a:lnTo>
                  <a:pt x="4572000" y="931672"/>
                </a:lnTo>
                <a:lnTo>
                  <a:pt x="4572000" y="0"/>
                </a:lnTo>
                <a:lnTo>
                  <a:pt x="0" y="0"/>
                </a:lnTo>
                <a:lnTo>
                  <a:pt x="0" y="931672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1232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31672"/>
            <a:ext cx="4572000" cy="2738755"/>
          </a:xfrm>
          <a:custGeom>
            <a:avLst/>
            <a:gdLst/>
            <a:ahLst/>
            <a:cxnLst/>
            <a:rect l="l" t="t" r="r" b="b"/>
            <a:pathLst>
              <a:path w="4572000" h="2738754">
                <a:moveTo>
                  <a:pt x="0" y="2738615"/>
                </a:moveTo>
                <a:lnTo>
                  <a:pt x="4572000" y="2738615"/>
                </a:lnTo>
                <a:lnTo>
                  <a:pt x="4572000" y="0"/>
                </a:lnTo>
                <a:lnTo>
                  <a:pt x="0" y="0"/>
                </a:lnTo>
                <a:lnTo>
                  <a:pt x="0" y="2738615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18972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3670287"/>
            <a:ext cx="4572000" cy="1765300"/>
          </a:xfrm>
          <a:custGeom>
            <a:avLst/>
            <a:gdLst/>
            <a:ahLst/>
            <a:cxnLst/>
            <a:rect l="l" t="t" r="r" b="b"/>
            <a:pathLst>
              <a:path w="4572000" h="1765300">
                <a:moveTo>
                  <a:pt x="0" y="1765312"/>
                </a:moveTo>
                <a:lnTo>
                  <a:pt x="4572000" y="1765312"/>
                </a:lnTo>
                <a:lnTo>
                  <a:pt x="4572000" y="0"/>
                </a:lnTo>
                <a:lnTo>
                  <a:pt x="0" y="0"/>
                </a:lnTo>
                <a:lnTo>
                  <a:pt x="0" y="1765312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36576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512569" y="4403610"/>
            <a:ext cx="1546859" cy="6614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007360" y="4657839"/>
            <a:ext cx="231775" cy="0"/>
          </a:xfrm>
          <a:custGeom>
            <a:avLst/>
            <a:gdLst/>
            <a:ahLst/>
            <a:cxnLst/>
            <a:rect l="l" t="t" r="r" b="b"/>
            <a:pathLst>
              <a:path w="231775">
                <a:moveTo>
                  <a:pt x="231546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5435600"/>
            <a:ext cx="4572000" cy="965200"/>
          </a:xfrm>
          <a:custGeom>
            <a:avLst/>
            <a:gdLst/>
            <a:ahLst/>
            <a:cxnLst/>
            <a:rect l="l" t="t" r="r" b="b"/>
            <a:pathLst>
              <a:path w="4572000" h="965200">
                <a:moveTo>
                  <a:pt x="0" y="965200"/>
                </a:moveTo>
                <a:lnTo>
                  <a:pt x="4572000" y="965200"/>
                </a:lnTo>
                <a:lnTo>
                  <a:pt x="4572000" y="0"/>
                </a:lnTo>
                <a:lnTo>
                  <a:pt x="0" y="0"/>
                </a:lnTo>
                <a:lnTo>
                  <a:pt x="0" y="96520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0" y="54229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26440" y="2393950"/>
            <a:ext cx="4114800" cy="0"/>
          </a:xfrm>
          <a:custGeom>
            <a:avLst/>
            <a:gdLst/>
            <a:ahLst/>
            <a:cxnLst/>
            <a:rect l="l" t="t" r="r" b="b"/>
            <a:pathLst>
              <a:path w="4114800">
                <a:moveTo>
                  <a:pt x="4114800" y="0"/>
                </a:moveTo>
                <a:lnTo>
                  <a:pt x="0" y="0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35" dirty="0"/>
              <a:t>Record</a:t>
            </a:r>
            <a:r>
              <a:rPr spc="-30" dirty="0"/>
              <a:t> </a:t>
            </a:r>
            <a:r>
              <a:rPr spc="-10" dirty="0"/>
              <a:t>Sounds</a:t>
            </a:r>
          </a:p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00" spc="10" dirty="0">
                <a:latin typeface="Calibri"/>
                <a:cs typeface="Calibri"/>
              </a:rPr>
              <a:t>scratch.mit.edu/music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803869" y="1073150"/>
            <a:ext cx="967105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00A1CB"/>
                </a:solidFill>
                <a:latin typeface="Cambria"/>
                <a:cs typeface="Cambria"/>
              </a:rPr>
              <a:t>GET</a:t>
            </a:r>
            <a:r>
              <a:rPr sz="1400" b="1" spc="105" dirty="0">
                <a:solidFill>
                  <a:srgbClr val="00A1CB"/>
                </a:solidFill>
                <a:latin typeface="Cambria"/>
                <a:cs typeface="Cambria"/>
              </a:rPr>
              <a:t> </a:t>
            </a:r>
            <a:r>
              <a:rPr sz="1400" b="1" spc="-15" dirty="0">
                <a:solidFill>
                  <a:srgbClr val="00A1CB"/>
                </a:solidFill>
                <a:latin typeface="Cambria"/>
                <a:cs typeface="Cambria"/>
              </a:rPr>
              <a:t>READY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697240" y="5581650"/>
            <a:ext cx="1177925" cy="4889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445" algn="ctr">
              <a:lnSpc>
                <a:spcPct val="100000"/>
              </a:lnSpc>
            </a:pPr>
            <a:r>
              <a:rPr sz="1400" b="1" spc="-45" dirty="0">
                <a:solidFill>
                  <a:srgbClr val="6BA883"/>
                </a:solidFill>
                <a:latin typeface="Cambria"/>
                <a:cs typeface="Cambria"/>
              </a:rPr>
              <a:t>TRY</a:t>
            </a:r>
            <a:r>
              <a:rPr sz="1400" b="1" spc="95" dirty="0">
                <a:solidFill>
                  <a:srgbClr val="6BA883"/>
                </a:solidFill>
                <a:latin typeface="Cambria"/>
                <a:cs typeface="Cambria"/>
              </a:rPr>
              <a:t> </a:t>
            </a:r>
            <a:r>
              <a:rPr sz="1400" b="1" spc="-35" dirty="0">
                <a:solidFill>
                  <a:srgbClr val="6BA883"/>
                </a:solidFill>
                <a:latin typeface="Cambria"/>
                <a:cs typeface="Cambria"/>
              </a:rPr>
              <a:t>IT</a:t>
            </a:r>
            <a:endParaRPr sz="14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969"/>
              </a:spcBef>
            </a:pP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Press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0" dirty="0">
                <a:solidFill>
                  <a:srgbClr val="636466"/>
                </a:solidFill>
                <a:latin typeface="Calibri"/>
                <a:cs typeface="Calibri"/>
              </a:rPr>
              <a:t>C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key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start.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22288" y="2572334"/>
            <a:ext cx="45021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12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81854" y="2550744"/>
            <a:ext cx="499093" cy="18668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190552" y="2572334"/>
            <a:ext cx="219710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dirty="0">
                <a:solidFill>
                  <a:srgbClr val="636466"/>
                </a:solidFill>
                <a:latin typeface="Calibri"/>
                <a:cs typeface="Calibri"/>
              </a:rPr>
              <a:t>t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b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905302" y="2560269"/>
            <a:ext cx="872769" cy="41592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905290" y="2560269"/>
            <a:ext cx="873125" cy="415925"/>
          </a:xfrm>
          <a:custGeom>
            <a:avLst/>
            <a:gdLst/>
            <a:ahLst/>
            <a:cxnLst/>
            <a:rect l="l" t="t" r="r" b="b"/>
            <a:pathLst>
              <a:path w="873125" h="41592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339725"/>
                </a:lnTo>
                <a:lnTo>
                  <a:pt x="1190" y="383778"/>
                </a:lnTo>
                <a:lnTo>
                  <a:pt x="9525" y="406400"/>
                </a:lnTo>
                <a:lnTo>
                  <a:pt x="32146" y="414734"/>
                </a:lnTo>
                <a:lnTo>
                  <a:pt x="76200" y="415925"/>
                </a:lnTo>
                <a:lnTo>
                  <a:pt x="796569" y="415925"/>
                </a:lnTo>
                <a:lnTo>
                  <a:pt x="840622" y="414734"/>
                </a:lnTo>
                <a:lnTo>
                  <a:pt x="863244" y="406400"/>
                </a:lnTo>
                <a:lnTo>
                  <a:pt x="871578" y="383778"/>
                </a:lnTo>
                <a:lnTo>
                  <a:pt x="872769" y="339725"/>
                </a:lnTo>
                <a:lnTo>
                  <a:pt x="872769" y="76200"/>
                </a:lnTo>
                <a:lnTo>
                  <a:pt x="871578" y="32146"/>
                </a:lnTo>
                <a:lnTo>
                  <a:pt x="863244" y="9525"/>
                </a:lnTo>
                <a:lnTo>
                  <a:pt x="840622" y="1190"/>
                </a:lnTo>
                <a:lnTo>
                  <a:pt x="796569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2883065" y="3061197"/>
            <a:ext cx="145796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1100"/>
              </a:lnSpc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record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short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sound, 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like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“boing”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or</a:t>
            </a:r>
            <a:r>
              <a:rPr sz="900" b="1" spc="-1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dirty="0">
                <a:solidFill>
                  <a:srgbClr val="636466"/>
                </a:solidFill>
                <a:latin typeface="Calibri"/>
                <a:cs typeface="Calibri"/>
              </a:rPr>
              <a:t>“bop.”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3584727" y="2841370"/>
            <a:ext cx="5080" cy="238760"/>
          </a:xfrm>
          <a:custGeom>
            <a:avLst/>
            <a:gdLst/>
            <a:ahLst/>
            <a:cxnLst/>
            <a:rect l="l" t="t" r="r" b="b"/>
            <a:pathLst>
              <a:path w="5079" h="238760">
                <a:moveTo>
                  <a:pt x="5079" y="0"/>
                </a:moveTo>
                <a:lnTo>
                  <a:pt x="0" y="238213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757718" y="2560269"/>
            <a:ext cx="684504" cy="41592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757718" y="2560269"/>
            <a:ext cx="684530" cy="415925"/>
          </a:xfrm>
          <a:custGeom>
            <a:avLst/>
            <a:gdLst/>
            <a:ahLst/>
            <a:cxnLst/>
            <a:rect l="l" t="t" r="r" b="b"/>
            <a:pathLst>
              <a:path w="684530" h="41592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339725"/>
                </a:lnTo>
                <a:lnTo>
                  <a:pt x="1190" y="383778"/>
                </a:lnTo>
                <a:lnTo>
                  <a:pt x="9525" y="406400"/>
                </a:lnTo>
                <a:lnTo>
                  <a:pt x="32146" y="414734"/>
                </a:lnTo>
                <a:lnTo>
                  <a:pt x="76200" y="415925"/>
                </a:lnTo>
                <a:lnTo>
                  <a:pt x="608304" y="415925"/>
                </a:lnTo>
                <a:lnTo>
                  <a:pt x="652357" y="414734"/>
                </a:lnTo>
                <a:lnTo>
                  <a:pt x="674979" y="406400"/>
                </a:lnTo>
                <a:lnTo>
                  <a:pt x="683313" y="383778"/>
                </a:lnTo>
                <a:lnTo>
                  <a:pt x="684504" y="339725"/>
                </a:lnTo>
                <a:lnTo>
                  <a:pt x="684504" y="76200"/>
                </a:lnTo>
                <a:lnTo>
                  <a:pt x="683313" y="32146"/>
                </a:lnTo>
                <a:lnTo>
                  <a:pt x="674979" y="9525"/>
                </a:lnTo>
                <a:lnTo>
                  <a:pt x="652357" y="1190"/>
                </a:lnTo>
                <a:lnTo>
                  <a:pt x="608304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1602994" y="3061197"/>
            <a:ext cx="1064895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1100"/>
              </a:lnSpc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this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icon.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(You’ll 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need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1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microphone.)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2116454" y="2906014"/>
            <a:ext cx="635" cy="178435"/>
          </a:xfrm>
          <a:custGeom>
            <a:avLst/>
            <a:gdLst/>
            <a:ahLst/>
            <a:cxnLst/>
            <a:rect l="l" t="t" r="r" b="b"/>
            <a:pathLst>
              <a:path w="635" h="178435">
                <a:moveTo>
                  <a:pt x="0" y="178180"/>
                </a:moveTo>
                <a:lnTo>
                  <a:pt x="38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166912" y="4162209"/>
            <a:ext cx="468630" cy="18668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1609242" y="3821417"/>
            <a:ext cx="2486025" cy="10661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1111885" algn="ctr">
              <a:lnSpc>
                <a:spcPct val="100000"/>
              </a:lnSpc>
            </a:pPr>
            <a:r>
              <a:rPr sz="1400" b="1" spc="-45" dirty="0">
                <a:solidFill>
                  <a:srgbClr val="939598"/>
                </a:solidFill>
                <a:latin typeface="Cambria"/>
                <a:cs typeface="Cambria"/>
              </a:rPr>
              <a:t>ADD  </a:t>
            </a:r>
            <a:r>
              <a:rPr sz="1400" b="1" spc="-15" dirty="0">
                <a:solidFill>
                  <a:srgbClr val="939598"/>
                </a:solidFill>
                <a:latin typeface="Cambria"/>
                <a:cs typeface="Cambria"/>
              </a:rPr>
              <a:t>THIS</a:t>
            </a:r>
            <a:r>
              <a:rPr sz="1400" b="1" spc="90" dirty="0">
                <a:solidFill>
                  <a:srgbClr val="939598"/>
                </a:solidFill>
                <a:latin typeface="Cambria"/>
                <a:cs typeface="Cambria"/>
              </a:rPr>
              <a:t> </a:t>
            </a:r>
            <a:r>
              <a:rPr sz="1400" b="1" spc="30" dirty="0">
                <a:solidFill>
                  <a:srgbClr val="939598"/>
                </a:solidFill>
                <a:latin typeface="Cambria"/>
                <a:cs typeface="Cambria"/>
              </a:rPr>
              <a:t>CODE</a:t>
            </a:r>
            <a:endParaRPr sz="1400">
              <a:latin typeface="Cambria"/>
              <a:cs typeface="Cambria"/>
            </a:endParaRPr>
          </a:p>
          <a:p>
            <a:pPr marR="1124585" algn="ctr">
              <a:lnSpc>
                <a:spcPct val="100000"/>
              </a:lnSpc>
              <a:spcBef>
                <a:spcPts val="1170"/>
              </a:spcBef>
              <a:tabLst>
                <a:tab pos="937260" algn="l"/>
              </a:tabLst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	tab.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9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850">
              <a:latin typeface="Times New Roman"/>
              <a:cs typeface="Times New Roman"/>
            </a:endParaRPr>
          </a:p>
          <a:p>
            <a:pPr marL="16510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</a:t>
            </a:r>
            <a:r>
              <a:rPr sz="900" b="1" spc="-10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45" dirty="0">
                <a:solidFill>
                  <a:srgbClr val="636466"/>
                </a:solidFill>
                <a:latin typeface="Calibri"/>
                <a:cs typeface="Calibri"/>
              </a:rPr>
              <a:t>c</a:t>
            </a:r>
            <a:endParaRPr sz="900">
              <a:latin typeface="Calibri"/>
              <a:cs typeface="Calibri"/>
            </a:endParaRPr>
          </a:p>
          <a:p>
            <a:pPr marL="1651000">
              <a:lnSpc>
                <a:spcPct val="100000"/>
              </a:lnSpc>
              <a:spcBef>
                <a:spcPts val="120"/>
              </a:spcBef>
            </a:pP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(or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another</a:t>
            </a:r>
            <a:r>
              <a:rPr sz="900" b="1" spc="-14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key).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1285125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336547" y="1590039"/>
            <a:ext cx="609600" cy="55626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285125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01179" y="1520825"/>
            <a:ext cx="563879" cy="306628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01179" y="1520825"/>
            <a:ext cx="563880" cy="306705"/>
          </a:xfrm>
          <a:custGeom>
            <a:avLst/>
            <a:gdLst/>
            <a:ahLst/>
            <a:cxnLst/>
            <a:rect l="l" t="t" r="r" b="b"/>
            <a:pathLst>
              <a:path w="563880" h="30670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230428"/>
                </a:lnTo>
                <a:lnTo>
                  <a:pt x="1190" y="274481"/>
                </a:lnTo>
                <a:lnTo>
                  <a:pt x="9525" y="297103"/>
                </a:lnTo>
                <a:lnTo>
                  <a:pt x="32146" y="305438"/>
                </a:lnTo>
                <a:lnTo>
                  <a:pt x="76200" y="306628"/>
                </a:lnTo>
                <a:lnTo>
                  <a:pt x="487680" y="306628"/>
                </a:lnTo>
                <a:lnTo>
                  <a:pt x="531733" y="305438"/>
                </a:lnTo>
                <a:lnTo>
                  <a:pt x="554355" y="297103"/>
                </a:lnTo>
                <a:lnTo>
                  <a:pt x="562689" y="274481"/>
                </a:lnTo>
                <a:lnTo>
                  <a:pt x="563880" y="230428"/>
                </a:lnTo>
                <a:lnTo>
                  <a:pt x="563880" y="76200"/>
                </a:lnTo>
                <a:lnTo>
                  <a:pt x="562689" y="32146"/>
                </a:lnTo>
                <a:lnTo>
                  <a:pt x="554355" y="9525"/>
                </a:lnTo>
                <a:lnTo>
                  <a:pt x="531733" y="1190"/>
                </a:lnTo>
                <a:lnTo>
                  <a:pt x="48768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710060" y="1789620"/>
            <a:ext cx="0" cy="210820"/>
          </a:xfrm>
          <a:custGeom>
            <a:avLst/>
            <a:gdLst/>
            <a:ahLst/>
            <a:cxnLst/>
            <a:rect l="l" t="t" r="r" b="b"/>
            <a:pathLst>
              <a:path h="210819">
                <a:moveTo>
                  <a:pt x="0" y="210769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222288" y="1526085"/>
            <a:ext cx="3062605" cy="614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53615" marR="5080">
              <a:lnSpc>
                <a:spcPct val="1111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any 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sprite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you</a:t>
            </a:r>
            <a:r>
              <a:rPr sz="900" b="1" spc="-1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want.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0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12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backdrop.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2346325" y="1958975"/>
            <a:ext cx="1176527" cy="274320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2346325" y="1958975"/>
            <a:ext cx="1176655" cy="274320"/>
          </a:xfrm>
          <a:custGeom>
            <a:avLst/>
            <a:gdLst/>
            <a:ahLst/>
            <a:cxnLst/>
            <a:rect l="l" t="t" r="r" b="b"/>
            <a:pathLst>
              <a:path w="1176654" h="27431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198120"/>
                </a:lnTo>
                <a:lnTo>
                  <a:pt x="1190" y="242173"/>
                </a:lnTo>
                <a:lnTo>
                  <a:pt x="9525" y="264795"/>
                </a:lnTo>
                <a:lnTo>
                  <a:pt x="32146" y="273129"/>
                </a:lnTo>
                <a:lnTo>
                  <a:pt x="76200" y="274320"/>
                </a:lnTo>
                <a:lnTo>
                  <a:pt x="1100328" y="274320"/>
                </a:lnTo>
                <a:lnTo>
                  <a:pt x="1144381" y="273129"/>
                </a:lnTo>
                <a:lnTo>
                  <a:pt x="1167003" y="264795"/>
                </a:lnTo>
                <a:lnTo>
                  <a:pt x="1175337" y="242173"/>
                </a:lnTo>
                <a:lnTo>
                  <a:pt x="1176528" y="198120"/>
                </a:lnTo>
                <a:lnTo>
                  <a:pt x="1176528" y="76200"/>
                </a:lnTo>
                <a:lnTo>
                  <a:pt x="1175337" y="32146"/>
                </a:lnTo>
                <a:lnTo>
                  <a:pt x="1167003" y="9525"/>
                </a:lnTo>
                <a:lnTo>
                  <a:pt x="1144381" y="1190"/>
                </a:lnTo>
                <a:lnTo>
                  <a:pt x="1100328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2877426" y="1856955"/>
            <a:ext cx="45085" cy="150495"/>
          </a:xfrm>
          <a:custGeom>
            <a:avLst/>
            <a:gdLst/>
            <a:ahLst/>
            <a:cxnLst/>
            <a:rect l="l" t="t" r="r" b="b"/>
            <a:pathLst>
              <a:path w="45085" h="150494">
                <a:moveTo>
                  <a:pt x="0" y="0"/>
                </a:moveTo>
                <a:lnTo>
                  <a:pt x="44970" y="150253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3621404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3738879" y="1598930"/>
            <a:ext cx="477520" cy="55626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3621404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6286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6900" y="5940425"/>
            <a:ext cx="652145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000" b="1" spc="-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987823" y="1295400"/>
            <a:ext cx="259651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dirty="0">
                <a:solidFill>
                  <a:srgbClr val="FFFFFF"/>
                </a:solidFill>
                <a:latin typeface="Calibri"/>
                <a:cs typeface="Calibri"/>
              </a:rPr>
              <a:t>Add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0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0" dirty="0">
                <a:solidFill>
                  <a:srgbClr val="FFFFFF"/>
                </a:solidFill>
                <a:latin typeface="Calibri"/>
                <a:cs typeface="Calibri"/>
              </a:rPr>
              <a:t>loop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5" dirty="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0" dirty="0">
                <a:solidFill>
                  <a:srgbClr val="FFFFFF"/>
                </a:solidFill>
                <a:latin typeface="Calibri"/>
                <a:cs typeface="Calibri"/>
              </a:rPr>
              <a:t>background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music.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235580" y="5924677"/>
            <a:ext cx="100965" cy="182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100" b="1" spc="35" dirty="0">
                <a:solidFill>
                  <a:srgbClr val="FFFFFF"/>
                </a:solidFill>
                <a:latin typeface="Calibri"/>
                <a:cs typeface="Calibri"/>
              </a:rPr>
              <a:t>9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163497" y="2703398"/>
            <a:ext cx="2532887" cy="19084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3428" rIns="0" bIns="0" rtlCol="0">
            <a:spAutoFit/>
          </a:bodyPr>
          <a:lstStyle/>
          <a:p>
            <a:pPr marL="1156970">
              <a:lnSpc>
                <a:spcPct val="100000"/>
              </a:lnSpc>
            </a:pPr>
            <a:r>
              <a:rPr sz="2800" spc="-60" dirty="0"/>
              <a:t>Play </a:t>
            </a:r>
            <a:r>
              <a:rPr sz="2800" spc="5" dirty="0"/>
              <a:t>a</a:t>
            </a:r>
            <a:r>
              <a:rPr sz="2800" spc="20" dirty="0"/>
              <a:t> </a:t>
            </a:r>
            <a:r>
              <a:rPr sz="2800" spc="15" dirty="0"/>
              <a:t>Song</a:t>
            </a:r>
            <a:endParaRPr sz="2800"/>
          </a:p>
        </p:txBody>
      </p:sp>
      <p:sp>
        <p:nvSpPr>
          <p:cNvPr id="15" name="object 15"/>
          <p:cNvSpPr/>
          <p:nvPr/>
        </p:nvSpPr>
        <p:spPr>
          <a:xfrm>
            <a:off x="850224" y="3587369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70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6"/>
                </a:lnTo>
                <a:lnTo>
                  <a:pt x="88392" y="136016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8"/>
                </a:lnTo>
                <a:lnTo>
                  <a:pt x="88392" y="21208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70">
                <a:moveTo>
                  <a:pt x="88392" y="21208"/>
                </a:moveTo>
                <a:lnTo>
                  <a:pt x="73939" y="21208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8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8660" y="3618344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83011" y="3587369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4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8"/>
                </a:lnTo>
                <a:lnTo>
                  <a:pt x="736" y="9270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49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49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1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290" y="0"/>
            <a:ext cx="4457709" cy="6286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0" y="0"/>
            <a:ext cx="4572000" cy="6400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 marL="609600">
              <a:lnSpc>
                <a:spcPct val="100000"/>
              </a:lnSpc>
              <a:spcBef>
                <a:spcPts val="775"/>
              </a:spcBef>
            </a:pPr>
            <a:r>
              <a:rPr sz="1000" b="1" spc="-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000" b="1" spc="-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4572000" cy="64008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95300" y="495300"/>
            <a:ext cx="3581400" cy="5227320"/>
          </a:xfrm>
          <a:custGeom>
            <a:avLst/>
            <a:gdLst/>
            <a:ahLst/>
            <a:cxnLst/>
            <a:rect l="l" t="t" r="r" b="b"/>
            <a:pathLst>
              <a:path w="3581400" h="5227320">
                <a:moveTo>
                  <a:pt x="3246120" y="0"/>
                </a:moveTo>
                <a:lnTo>
                  <a:pt x="335280" y="0"/>
                </a:lnTo>
                <a:lnTo>
                  <a:pt x="141446" y="5238"/>
                </a:lnTo>
                <a:lnTo>
                  <a:pt x="41910" y="41910"/>
                </a:lnTo>
                <a:lnTo>
                  <a:pt x="5238" y="141446"/>
                </a:lnTo>
                <a:lnTo>
                  <a:pt x="0" y="335280"/>
                </a:lnTo>
                <a:lnTo>
                  <a:pt x="0" y="4892040"/>
                </a:lnTo>
                <a:lnTo>
                  <a:pt x="5238" y="5085873"/>
                </a:lnTo>
                <a:lnTo>
                  <a:pt x="41910" y="5185410"/>
                </a:lnTo>
                <a:lnTo>
                  <a:pt x="141446" y="5222081"/>
                </a:lnTo>
                <a:lnTo>
                  <a:pt x="335280" y="5227320"/>
                </a:lnTo>
                <a:lnTo>
                  <a:pt x="3246120" y="5227320"/>
                </a:lnTo>
                <a:lnTo>
                  <a:pt x="3439953" y="5222081"/>
                </a:lnTo>
                <a:lnTo>
                  <a:pt x="3539490" y="5185410"/>
                </a:lnTo>
                <a:lnTo>
                  <a:pt x="3576161" y="5085873"/>
                </a:lnTo>
                <a:lnTo>
                  <a:pt x="3581400" y="4892040"/>
                </a:lnTo>
                <a:lnTo>
                  <a:pt x="3581400" y="335280"/>
                </a:lnTo>
                <a:lnTo>
                  <a:pt x="3576161" y="141446"/>
                </a:lnTo>
                <a:lnTo>
                  <a:pt x="3539490" y="41910"/>
                </a:lnTo>
                <a:lnTo>
                  <a:pt x="3439953" y="5238"/>
                </a:lnTo>
                <a:lnTo>
                  <a:pt x="324612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00" y="495300"/>
            <a:ext cx="3581400" cy="5227320"/>
          </a:xfrm>
          <a:custGeom>
            <a:avLst/>
            <a:gdLst/>
            <a:ahLst/>
            <a:cxnLst/>
            <a:rect l="l" t="t" r="r" b="b"/>
            <a:pathLst>
              <a:path w="3581400" h="5227320">
                <a:moveTo>
                  <a:pt x="335280" y="0"/>
                </a:moveTo>
                <a:lnTo>
                  <a:pt x="141446" y="5238"/>
                </a:lnTo>
                <a:lnTo>
                  <a:pt x="41910" y="41910"/>
                </a:lnTo>
                <a:lnTo>
                  <a:pt x="5238" y="141446"/>
                </a:lnTo>
                <a:lnTo>
                  <a:pt x="0" y="335280"/>
                </a:lnTo>
                <a:lnTo>
                  <a:pt x="0" y="4892040"/>
                </a:lnTo>
                <a:lnTo>
                  <a:pt x="5238" y="5085873"/>
                </a:lnTo>
                <a:lnTo>
                  <a:pt x="41910" y="5185410"/>
                </a:lnTo>
                <a:lnTo>
                  <a:pt x="141446" y="5222081"/>
                </a:lnTo>
                <a:lnTo>
                  <a:pt x="335280" y="5227320"/>
                </a:lnTo>
                <a:lnTo>
                  <a:pt x="3246120" y="5227320"/>
                </a:lnTo>
                <a:lnTo>
                  <a:pt x="3439953" y="5222081"/>
                </a:lnTo>
                <a:lnTo>
                  <a:pt x="3539490" y="5185410"/>
                </a:lnTo>
                <a:lnTo>
                  <a:pt x="3576161" y="5085873"/>
                </a:lnTo>
                <a:lnTo>
                  <a:pt x="3581400" y="4892040"/>
                </a:lnTo>
                <a:lnTo>
                  <a:pt x="3581400" y="335280"/>
                </a:lnTo>
                <a:lnTo>
                  <a:pt x="3576161" y="141446"/>
                </a:lnTo>
                <a:lnTo>
                  <a:pt x="3539490" y="41910"/>
                </a:lnTo>
                <a:lnTo>
                  <a:pt x="3439953" y="5238"/>
                </a:lnTo>
                <a:lnTo>
                  <a:pt x="3246120" y="0"/>
                </a:lnTo>
                <a:lnTo>
                  <a:pt x="335280" y="0"/>
                </a:lnTo>
                <a:close/>
              </a:path>
            </a:pathLst>
          </a:custGeom>
          <a:ln w="76200">
            <a:solidFill>
              <a:srgbClr val="C0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353819" y="600075"/>
            <a:ext cx="1864995" cy="822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2600" marR="5080" indent="-470534">
              <a:lnSpc>
                <a:spcPct val="100000"/>
              </a:lnSpc>
            </a:pPr>
            <a:r>
              <a:rPr sz="2700" spc="-40" dirty="0">
                <a:solidFill>
                  <a:srgbClr val="C04E27"/>
                </a:solidFill>
              </a:rPr>
              <a:t>Make</a:t>
            </a:r>
            <a:r>
              <a:rPr sz="2700" spc="-70" dirty="0">
                <a:solidFill>
                  <a:srgbClr val="C04E27"/>
                </a:solidFill>
              </a:rPr>
              <a:t> </a:t>
            </a:r>
            <a:r>
              <a:rPr sz="2700" dirty="0">
                <a:solidFill>
                  <a:srgbClr val="C04E27"/>
                </a:solidFill>
              </a:rPr>
              <a:t>Music  </a:t>
            </a:r>
            <a:r>
              <a:rPr sz="2700" spc="-5" dirty="0">
                <a:solidFill>
                  <a:srgbClr val="C04E27"/>
                </a:solidFill>
              </a:rPr>
              <a:t>Cards</a:t>
            </a:r>
            <a:endParaRPr sz="2700"/>
          </a:p>
        </p:txBody>
      </p:sp>
      <p:sp>
        <p:nvSpPr>
          <p:cNvPr id="14" name="object 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60" dirty="0"/>
              <a:t>Try</a:t>
            </a:r>
            <a:r>
              <a:rPr spc="-30" dirty="0"/>
              <a:t> </a:t>
            </a:r>
            <a:r>
              <a:rPr spc="45" dirty="0"/>
              <a:t>these</a:t>
            </a:r>
            <a:r>
              <a:rPr spc="-30" dirty="0"/>
              <a:t> </a:t>
            </a:r>
            <a:r>
              <a:rPr spc="55" dirty="0"/>
              <a:t>cards</a:t>
            </a:r>
            <a:r>
              <a:rPr spc="-30" dirty="0"/>
              <a:t> </a:t>
            </a:r>
            <a:r>
              <a:rPr spc="50" dirty="0"/>
              <a:t>in</a:t>
            </a:r>
            <a:r>
              <a:rPr spc="-30" dirty="0"/>
              <a:t> </a:t>
            </a:r>
            <a:r>
              <a:rPr spc="60" dirty="0"/>
              <a:t>any</a:t>
            </a:r>
            <a:r>
              <a:rPr spc="-30" dirty="0"/>
              <a:t> </a:t>
            </a:r>
            <a:r>
              <a:rPr spc="45" dirty="0"/>
              <a:t>order:</a:t>
            </a:r>
          </a:p>
          <a:p>
            <a:pPr marL="323215">
              <a:lnSpc>
                <a:spcPct val="100000"/>
              </a:lnSpc>
              <a:spcBef>
                <a:spcPts val="835"/>
              </a:spcBef>
            </a:pPr>
            <a:r>
              <a:rPr sz="1700" spc="105" dirty="0">
                <a:solidFill>
                  <a:srgbClr val="C04E27"/>
                </a:solidFill>
              </a:rPr>
              <a:t>Play </a:t>
            </a:r>
            <a:r>
              <a:rPr sz="1700" spc="80" dirty="0">
                <a:solidFill>
                  <a:srgbClr val="C04E27"/>
                </a:solidFill>
              </a:rPr>
              <a:t>a</a:t>
            </a:r>
            <a:r>
              <a:rPr sz="1700" spc="-245" dirty="0">
                <a:solidFill>
                  <a:srgbClr val="C04E27"/>
                </a:solidFill>
              </a:rPr>
              <a:t> </a:t>
            </a:r>
            <a:r>
              <a:rPr sz="1700" spc="70" dirty="0">
                <a:solidFill>
                  <a:srgbClr val="C04E27"/>
                </a:solidFill>
              </a:rPr>
              <a:t>Drum</a:t>
            </a:r>
            <a:endParaRPr sz="1700"/>
          </a:p>
          <a:p>
            <a:pPr marL="323215" marR="81915">
              <a:lnSpc>
                <a:spcPct val="156900"/>
              </a:lnSpc>
            </a:pPr>
            <a:r>
              <a:rPr sz="1700" spc="10" dirty="0">
                <a:solidFill>
                  <a:srgbClr val="C04E27"/>
                </a:solidFill>
              </a:rPr>
              <a:t>Make </a:t>
            </a:r>
            <a:r>
              <a:rPr sz="1700" spc="80" dirty="0">
                <a:solidFill>
                  <a:srgbClr val="C04E27"/>
                </a:solidFill>
              </a:rPr>
              <a:t>a </a:t>
            </a:r>
            <a:r>
              <a:rPr sz="1700" spc="90" dirty="0">
                <a:solidFill>
                  <a:srgbClr val="C04E27"/>
                </a:solidFill>
              </a:rPr>
              <a:t>Rhythm  </a:t>
            </a:r>
            <a:r>
              <a:rPr sz="1700" spc="55" dirty="0">
                <a:solidFill>
                  <a:srgbClr val="C04E27"/>
                </a:solidFill>
              </a:rPr>
              <a:t>Animate </a:t>
            </a:r>
            <a:r>
              <a:rPr sz="1700" spc="80" dirty="0">
                <a:solidFill>
                  <a:srgbClr val="C04E27"/>
                </a:solidFill>
              </a:rPr>
              <a:t>a</a:t>
            </a:r>
            <a:r>
              <a:rPr sz="1700" spc="-195" dirty="0">
                <a:solidFill>
                  <a:srgbClr val="C04E27"/>
                </a:solidFill>
              </a:rPr>
              <a:t> </a:t>
            </a:r>
            <a:r>
              <a:rPr sz="1700" spc="70" dirty="0">
                <a:solidFill>
                  <a:srgbClr val="C04E27"/>
                </a:solidFill>
              </a:rPr>
              <a:t>Drum  </a:t>
            </a:r>
            <a:r>
              <a:rPr sz="1700" spc="10" dirty="0">
                <a:solidFill>
                  <a:srgbClr val="C04E27"/>
                </a:solidFill>
              </a:rPr>
              <a:t>Make </a:t>
            </a:r>
            <a:r>
              <a:rPr sz="1700" spc="80" dirty="0">
                <a:solidFill>
                  <a:srgbClr val="C04E27"/>
                </a:solidFill>
              </a:rPr>
              <a:t>a </a:t>
            </a:r>
            <a:r>
              <a:rPr sz="1700" spc="30" dirty="0">
                <a:solidFill>
                  <a:srgbClr val="C04E27"/>
                </a:solidFill>
              </a:rPr>
              <a:t>Melody  </a:t>
            </a:r>
            <a:r>
              <a:rPr sz="1700" spc="105" dirty="0">
                <a:solidFill>
                  <a:srgbClr val="C04E27"/>
                </a:solidFill>
              </a:rPr>
              <a:t>Play </a:t>
            </a:r>
            <a:r>
              <a:rPr sz="1700" spc="80" dirty="0">
                <a:solidFill>
                  <a:srgbClr val="C04E27"/>
                </a:solidFill>
              </a:rPr>
              <a:t>a </a:t>
            </a:r>
            <a:r>
              <a:rPr sz="1700" spc="70" dirty="0">
                <a:solidFill>
                  <a:srgbClr val="C04E27"/>
                </a:solidFill>
              </a:rPr>
              <a:t>Chord  </a:t>
            </a:r>
            <a:r>
              <a:rPr sz="1700" spc="85" dirty="0">
                <a:solidFill>
                  <a:srgbClr val="C04E27"/>
                </a:solidFill>
              </a:rPr>
              <a:t>Surprise </a:t>
            </a:r>
            <a:r>
              <a:rPr sz="1700" spc="95" dirty="0">
                <a:solidFill>
                  <a:srgbClr val="C04E27"/>
                </a:solidFill>
              </a:rPr>
              <a:t>Song  </a:t>
            </a:r>
            <a:r>
              <a:rPr sz="1700" spc="65" dirty="0">
                <a:solidFill>
                  <a:srgbClr val="C04E27"/>
                </a:solidFill>
              </a:rPr>
              <a:t>Beatbox</a:t>
            </a:r>
            <a:r>
              <a:rPr sz="1700" spc="-85" dirty="0">
                <a:solidFill>
                  <a:srgbClr val="C04E27"/>
                </a:solidFill>
              </a:rPr>
              <a:t> </a:t>
            </a:r>
            <a:r>
              <a:rPr sz="1700" spc="80" dirty="0">
                <a:solidFill>
                  <a:srgbClr val="C04E27"/>
                </a:solidFill>
              </a:rPr>
              <a:t>Sounds  </a:t>
            </a:r>
            <a:r>
              <a:rPr sz="1700" spc="60" dirty="0">
                <a:solidFill>
                  <a:srgbClr val="C04E27"/>
                </a:solidFill>
              </a:rPr>
              <a:t>Record </a:t>
            </a:r>
            <a:r>
              <a:rPr sz="1700" spc="80" dirty="0">
                <a:solidFill>
                  <a:srgbClr val="C04E27"/>
                </a:solidFill>
              </a:rPr>
              <a:t>Sounds  </a:t>
            </a:r>
            <a:r>
              <a:rPr sz="1700" spc="105" dirty="0">
                <a:solidFill>
                  <a:srgbClr val="C04E27"/>
                </a:solidFill>
              </a:rPr>
              <a:t>Play </a:t>
            </a:r>
            <a:r>
              <a:rPr sz="1700" spc="80" dirty="0">
                <a:solidFill>
                  <a:srgbClr val="C04E27"/>
                </a:solidFill>
              </a:rPr>
              <a:t>a</a:t>
            </a:r>
            <a:r>
              <a:rPr sz="1700" spc="-240" dirty="0">
                <a:solidFill>
                  <a:srgbClr val="C04E27"/>
                </a:solidFill>
              </a:rPr>
              <a:t> </a:t>
            </a:r>
            <a:r>
              <a:rPr sz="1700" spc="95" dirty="0">
                <a:solidFill>
                  <a:srgbClr val="C04E27"/>
                </a:solidFill>
              </a:rPr>
              <a:t>Song</a:t>
            </a:r>
            <a:endParaRPr sz="1700"/>
          </a:p>
        </p:txBody>
      </p:sp>
      <p:sp>
        <p:nvSpPr>
          <p:cNvPr id="15" name="object 15"/>
          <p:cNvSpPr/>
          <p:nvPr/>
        </p:nvSpPr>
        <p:spPr>
          <a:xfrm>
            <a:off x="1346200" y="4312551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0487" y="0"/>
                </a:moveTo>
                <a:lnTo>
                  <a:pt x="55265" y="7109"/>
                </a:lnTo>
                <a:lnTo>
                  <a:pt x="26503" y="26498"/>
                </a:lnTo>
                <a:lnTo>
                  <a:pt x="7111" y="55260"/>
                </a:lnTo>
                <a:lnTo>
                  <a:pt x="0" y="90487"/>
                </a:lnTo>
                <a:lnTo>
                  <a:pt x="7111" y="125709"/>
                </a:lnTo>
                <a:lnTo>
                  <a:pt x="26503" y="154471"/>
                </a:lnTo>
                <a:lnTo>
                  <a:pt x="55265" y="173863"/>
                </a:lnTo>
                <a:lnTo>
                  <a:pt x="90487" y="180974"/>
                </a:lnTo>
                <a:lnTo>
                  <a:pt x="125709" y="173863"/>
                </a:lnTo>
                <a:lnTo>
                  <a:pt x="154471" y="154471"/>
                </a:lnTo>
                <a:lnTo>
                  <a:pt x="173863" y="125709"/>
                </a:lnTo>
                <a:lnTo>
                  <a:pt x="180975" y="90487"/>
                </a:lnTo>
                <a:lnTo>
                  <a:pt x="173863" y="55260"/>
                </a:lnTo>
                <a:lnTo>
                  <a:pt x="154471" y="26498"/>
                </a:lnTo>
                <a:lnTo>
                  <a:pt x="125709" y="7109"/>
                </a:lnTo>
                <a:lnTo>
                  <a:pt x="90487" y="0"/>
                </a:lnTo>
                <a:close/>
              </a:path>
            </a:pathLst>
          </a:custGeom>
          <a:solidFill>
            <a:srgbClr val="C0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346200" y="4718050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0487" y="0"/>
                </a:moveTo>
                <a:lnTo>
                  <a:pt x="55265" y="7109"/>
                </a:lnTo>
                <a:lnTo>
                  <a:pt x="26503" y="26498"/>
                </a:lnTo>
                <a:lnTo>
                  <a:pt x="7111" y="55260"/>
                </a:lnTo>
                <a:lnTo>
                  <a:pt x="0" y="90487"/>
                </a:lnTo>
                <a:lnTo>
                  <a:pt x="7111" y="125709"/>
                </a:lnTo>
                <a:lnTo>
                  <a:pt x="26503" y="154471"/>
                </a:lnTo>
                <a:lnTo>
                  <a:pt x="55265" y="173863"/>
                </a:lnTo>
                <a:lnTo>
                  <a:pt x="90487" y="180975"/>
                </a:lnTo>
                <a:lnTo>
                  <a:pt x="125709" y="173863"/>
                </a:lnTo>
                <a:lnTo>
                  <a:pt x="154471" y="154471"/>
                </a:lnTo>
                <a:lnTo>
                  <a:pt x="173863" y="125709"/>
                </a:lnTo>
                <a:lnTo>
                  <a:pt x="180975" y="90487"/>
                </a:lnTo>
                <a:lnTo>
                  <a:pt x="173863" y="55260"/>
                </a:lnTo>
                <a:lnTo>
                  <a:pt x="154471" y="26498"/>
                </a:lnTo>
                <a:lnTo>
                  <a:pt x="125709" y="7109"/>
                </a:lnTo>
                <a:lnTo>
                  <a:pt x="90487" y="0"/>
                </a:lnTo>
                <a:close/>
              </a:path>
            </a:pathLst>
          </a:custGeom>
          <a:solidFill>
            <a:srgbClr val="C0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346200" y="1879600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0487" y="0"/>
                </a:moveTo>
                <a:lnTo>
                  <a:pt x="55265" y="7109"/>
                </a:lnTo>
                <a:lnTo>
                  <a:pt x="26503" y="26498"/>
                </a:lnTo>
                <a:lnTo>
                  <a:pt x="7111" y="55260"/>
                </a:lnTo>
                <a:lnTo>
                  <a:pt x="0" y="90487"/>
                </a:lnTo>
                <a:lnTo>
                  <a:pt x="7111" y="125709"/>
                </a:lnTo>
                <a:lnTo>
                  <a:pt x="26503" y="154471"/>
                </a:lnTo>
                <a:lnTo>
                  <a:pt x="55265" y="173863"/>
                </a:lnTo>
                <a:lnTo>
                  <a:pt x="90487" y="180975"/>
                </a:lnTo>
                <a:lnTo>
                  <a:pt x="125709" y="173863"/>
                </a:lnTo>
                <a:lnTo>
                  <a:pt x="154471" y="154471"/>
                </a:lnTo>
                <a:lnTo>
                  <a:pt x="173863" y="125709"/>
                </a:lnTo>
                <a:lnTo>
                  <a:pt x="180975" y="90487"/>
                </a:lnTo>
                <a:lnTo>
                  <a:pt x="173863" y="55260"/>
                </a:lnTo>
                <a:lnTo>
                  <a:pt x="154471" y="26498"/>
                </a:lnTo>
                <a:lnTo>
                  <a:pt x="125709" y="7109"/>
                </a:lnTo>
                <a:lnTo>
                  <a:pt x="90487" y="0"/>
                </a:lnTo>
                <a:close/>
              </a:path>
            </a:pathLst>
          </a:custGeom>
          <a:solidFill>
            <a:srgbClr val="C0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346200" y="2285098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0487" y="0"/>
                </a:moveTo>
                <a:lnTo>
                  <a:pt x="55265" y="7109"/>
                </a:lnTo>
                <a:lnTo>
                  <a:pt x="26503" y="26498"/>
                </a:lnTo>
                <a:lnTo>
                  <a:pt x="7111" y="55260"/>
                </a:lnTo>
                <a:lnTo>
                  <a:pt x="0" y="90487"/>
                </a:lnTo>
                <a:lnTo>
                  <a:pt x="7111" y="125709"/>
                </a:lnTo>
                <a:lnTo>
                  <a:pt x="26503" y="154471"/>
                </a:lnTo>
                <a:lnTo>
                  <a:pt x="55265" y="173863"/>
                </a:lnTo>
                <a:lnTo>
                  <a:pt x="90487" y="180975"/>
                </a:lnTo>
                <a:lnTo>
                  <a:pt x="125709" y="173863"/>
                </a:lnTo>
                <a:lnTo>
                  <a:pt x="154471" y="154471"/>
                </a:lnTo>
                <a:lnTo>
                  <a:pt x="173863" y="125709"/>
                </a:lnTo>
                <a:lnTo>
                  <a:pt x="180975" y="90487"/>
                </a:lnTo>
                <a:lnTo>
                  <a:pt x="173863" y="55260"/>
                </a:lnTo>
                <a:lnTo>
                  <a:pt x="154471" y="26498"/>
                </a:lnTo>
                <a:lnTo>
                  <a:pt x="125709" y="7109"/>
                </a:lnTo>
                <a:lnTo>
                  <a:pt x="90487" y="0"/>
                </a:lnTo>
                <a:close/>
              </a:path>
            </a:pathLst>
          </a:custGeom>
          <a:solidFill>
            <a:srgbClr val="C0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346200" y="2690583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0487" y="0"/>
                </a:moveTo>
                <a:lnTo>
                  <a:pt x="55265" y="7109"/>
                </a:lnTo>
                <a:lnTo>
                  <a:pt x="26503" y="26498"/>
                </a:lnTo>
                <a:lnTo>
                  <a:pt x="7111" y="55260"/>
                </a:lnTo>
                <a:lnTo>
                  <a:pt x="0" y="90487"/>
                </a:lnTo>
                <a:lnTo>
                  <a:pt x="7111" y="125709"/>
                </a:lnTo>
                <a:lnTo>
                  <a:pt x="26503" y="154471"/>
                </a:lnTo>
                <a:lnTo>
                  <a:pt x="55265" y="173863"/>
                </a:lnTo>
                <a:lnTo>
                  <a:pt x="90487" y="180975"/>
                </a:lnTo>
                <a:lnTo>
                  <a:pt x="125709" y="173863"/>
                </a:lnTo>
                <a:lnTo>
                  <a:pt x="154471" y="154471"/>
                </a:lnTo>
                <a:lnTo>
                  <a:pt x="173863" y="125709"/>
                </a:lnTo>
                <a:lnTo>
                  <a:pt x="180975" y="90487"/>
                </a:lnTo>
                <a:lnTo>
                  <a:pt x="173863" y="55260"/>
                </a:lnTo>
                <a:lnTo>
                  <a:pt x="154471" y="26498"/>
                </a:lnTo>
                <a:lnTo>
                  <a:pt x="125709" y="7109"/>
                </a:lnTo>
                <a:lnTo>
                  <a:pt x="90487" y="0"/>
                </a:lnTo>
                <a:close/>
              </a:path>
            </a:pathLst>
          </a:custGeom>
          <a:solidFill>
            <a:srgbClr val="C0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346200" y="3096082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0487" y="0"/>
                </a:moveTo>
                <a:lnTo>
                  <a:pt x="55265" y="7109"/>
                </a:lnTo>
                <a:lnTo>
                  <a:pt x="26503" y="26498"/>
                </a:lnTo>
                <a:lnTo>
                  <a:pt x="7111" y="55260"/>
                </a:lnTo>
                <a:lnTo>
                  <a:pt x="0" y="90487"/>
                </a:lnTo>
                <a:lnTo>
                  <a:pt x="7111" y="125709"/>
                </a:lnTo>
                <a:lnTo>
                  <a:pt x="26503" y="154471"/>
                </a:lnTo>
                <a:lnTo>
                  <a:pt x="55265" y="173863"/>
                </a:lnTo>
                <a:lnTo>
                  <a:pt x="90487" y="180975"/>
                </a:lnTo>
                <a:lnTo>
                  <a:pt x="125709" y="173863"/>
                </a:lnTo>
                <a:lnTo>
                  <a:pt x="154471" y="154471"/>
                </a:lnTo>
                <a:lnTo>
                  <a:pt x="173863" y="125709"/>
                </a:lnTo>
                <a:lnTo>
                  <a:pt x="180975" y="90487"/>
                </a:lnTo>
                <a:lnTo>
                  <a:pt x="173863" y="55260"/>
                </a:lnTo>
                <a:lnTo>
                  <a:pt x="154471" y="26498"/>
                </a:lnTo>
                <a:lnTo>
                  <a:pt x="125709" y="7109"/>
                </a:lnTo>
                <a:lnTo>
                  <a:pt x="90487" y="0"/>
                </a:lnTo>
                <a:close/>
              </a:path>
            </a:pathLst>
          </a:custGeom>
          <a:solidFill>
            <a:srgbClr val="C0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346200" y="3501567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0487" y="0"/>
                </a:moveTo>
                <a:lnTo>
                  <a:pt x="55265" y="7109"/>
                </a:lnTo>
                <a:lnTo>
                  <a:pt x="26503" y="26498"/>
                </a:lnTo>
                <a:lnTo>
                  <a:pt x="7111" y="55260"/>
                </a:lnTo>
                <a:lnTo>
                  <a:pt x="0" y="90487"/>
                </a:lnTo>
                <a:lnTo>
                  <a:pt x="7111" y="125709"/>
                </a:lnTo>
                <a:lnTo>
                  <a:pt x="26503" y="154471"/>
                </a:lnTo>
                <a:lnTo>
                  <a:pt x="55265" y="173863"/>
                </a:lnTo>
                <a:lnTo>
                  <a:pt x="90487" y="180975"/>
                </a:lnTo>
                <a:lnTo>
                  <a:pt x="125709" y="173863"/>
                </a:lnTo>
                <a:lnTo>
                  <a:pt x="154471" y="154471"/>
                </a:lnTo>
                <a:lnTo>
                  <a:pt x="173863" y="125709"/>
                </a:lnTo>
                <a:lnTo>
                  <a:pt x="180975" y="90487"/>
                </a:lnTo>
                <a:lnTo>
                  <a:pt x="173863" y="55260"/>
                </a:lnTo>
                <a:lnTo>
                  <a:pt x="154471" y="26498"/>
                </a:lnTo>
                <a:lnTo>
                  <a:pt x="125709" y="7109"/>
                </a:lnTo>
                <a:lnTo>
                  <a:pt x="90487" y="0"/>
                </a:lnTo>
                <a:close/>
              </a:path>
            </a:pathLst>
          </a:custGeom>
          <a:solidFill>
            <a:srgbClr val="C0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346200" y="3907066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0487" y="0"/>
                </a:moveTo>
                <a:lnTo>
                  <a:pt x="55265" y="7109"/>
                </a:lnTo>
                <a:lnTo>
                  <a:pt x="26503" y="26498"/>
                </a:lnTo>
                <a:lnTo>
                  <a:pt x="7111" y="55260"/>
                </a:lnTo>
                <a:lnTo>
                  <a:pt x="0" y="90487"/>
                </a:lnTo>
                <a:lnTo>
                  <a:pt x="7111" y="125709"/>
                </a:lnTo>
                <a:lnTo>
                  <a:pt x="26503" y="154471"/>
                </a:lnTo>
                <a:lnTo>
                  <a:pt x="55265" y="173863"/>
                </a:lnTo>
                <a:lnTo>
                  <a:pt x="90487" y="180974"/>
                </a:lnTo>
                <a:lnTo>
                  <a:pt x="125709" y="173863"/>
                </a:lnTo>
                <a:lnTo>
                  <a:pt x="154471" y="154471"/>
                </a:lnTo>
                <a:lnTo>
                  <a:pt x="173863" y="125709"/>
                </a:lnTo>
                <a:lnTo>
                  <a:pt x="180975" y="90487"/>
                </a:lnTo>
                <a:lnTo>
                  <a:pt x="173863" y="55260"/>
                </a:lnTo>
                <a:lnTo>
                  <a:pt x="154471" y="26498"/>
                </a:lnTo>
                <a:lnTo>
                  <a:pt x="125709" y="7109"/>
                </a:lnTo>
                <a:lnTo>
                  <a:pt x="90487" y="0"/>
                </a:lnTo>
                <a:close/>
              </a:path>
            </a:pathLst>
          </a:custGeom>
          <a:solidFill>
            <a:srgbClr val="C0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46200" y="5123544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0487" y="0"/>
                </a:moveTo>
                <a:lnTo>
                  <a:pt x="55265" y="7109"/>
                </a:lnTo>
                <a:lnTo>
                  <a:pt x="26503" y="26498"/>
                </a:lnTo>
                <a:lnTo>
                  <a:pt x="7111" y="55260"/>
                </a:lnTo>
                <a:lnTo>
                  <a:pt x="0" y="90487"/>
                </a:lnTo>
                <a:lnTo>
                  <a:pt x="7111" y="125709"/>
                </a:lnTo>
                <a:lnTo>
                  <a:pt x="26503" y="154471"/>
                </a:lnTo>
                <a:lnTo>
                  <a:pt x="55265" y="173863"/>
                </a:lnTo>
                <a:lnTo>
                  <a:pt x="90487" y="180975"/>
                </a:lnTo>
                <a:lnTo>
                  <a:pt x="125709" y="173863"/>
                </a:lnTo>
                <a:lnTo>
                  <a:pt x="154471" y="154471"/>
                </a:lnTo>
                <a:lnTo>
                  <a:pt x="173863" y="125709"/>
                </a:lnTo>
                <a:lnTo>
                  <a:pt x="180975" y="90487"/>
                </a:lnTo>
                <a:lnTo>
                  <a:pt x="173863" y="55260"/>
                </a:lnTo>
                <a:lnTo>
                  <a:pt x="154471" y="26498"/>
                </a:lnTo>
                <a:lnTo>
                  <a:pt x="125709" y="7109"/>
                </a:lnTo>
                <a:lnTo>
                  <a:pt x="90487" y="0"/>
                </a:lnTo>
                <a:close/>
              </a:path>
            </a:pathLst>
          </a:custGeom>
          <a:solidFill>
            <a:srgbClr val="C0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596900" y="5940425"/>
            <a:ext cx="1254760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15" dirty="0">
                <a:solidFill>
                  <a:srgbClr val="FFFFFF"/>
                </a:solidFill>
                <a:latin typeface="Calibri"/>
                <a:cs typeface="Calibri"/>
              </a:rPr>
              <a:t>scratch.mit.edu/music</a:t>
            </a:r>
            <a:endParaRPr sz="1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33450"/>
          </a:xfrm>
          <a:custGeom>
            <a:avLst/>
            <a:gdLst/>
            <a:ahLst/>
            <a:cxnLst/>
            <a:rect l="l" t="t" r="r" b="b"/>
            <a:pathLst>
              <a:path w="4572000" h="933450">
                <a:moveTo>
                  <a:pt x="0" y="933450"/>
                </a:moveTo>
                <a:lnTo>
                  <a:pt x="4572000" y="933450"/>
                </a:lnTo>
                <a:lnTo>
                  <a:pt x="4572000" y="0"/>
                </a:lnTo>
                <a:lnTo>
                  <a:pt x="0" y="0"/>
                </a:lnTo>
                <a:lnTo>
                  <a:pt x="0" y="93345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1232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33450"/>
            <a:ext cx="4572000" cy="2343150"/>
          </a:xfrm>
          <a:custGeom>
            <a:avLst/>
            <a:gdLst/>
            <a:ahLst/>
            <a:cxnLst/>
            <a:rect l="l" t="t" r="r" b="b"/>
            <a:pathLst>
              <a:path w="4572000" h="2343150">
                <a:moveTo>
                  <a:pt x="0" y="2343150"/>
                </a:moveTo>
                <a:lnTo>
                  <a:pt x="4572000" y="2343150"/>
                </a:lnTo>
                <a:lnTo>
                  <a:pt x="4572000" y="0"/>
                </a:lnTo>
                <a:lnTo>
                  <a:pt x="0" y="0"/>
                </a:lnTo>
                <a:lnTo>
                  <a:pt x="0" y="234315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207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09376" y="1469443"/>
            <a:ext cx="81026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11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1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sprite, 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like</a:t>
            </a:r>
            <a:r>
              <a:rPr sz="900" b="1" spc="-7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Speaker.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30555" y="1917445"/>
            <a:ext cx="1176533" cy="2743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30560" y="1917445"/>
            <a:ext cx="1176655" cy="274320"/>
          </a:xfrm>
          <a:custGeom>
            <a:avLst/>
            <a:gdLst/>
            <a:ahLst/>
            <a:cxnLst/>
            <a:rect l="l" t="t" r="r" b="b"/>
            <a:pathLst>
              <a:path w="1176655" h="27431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198120"/>
                </a:lnTo>
                <a:lnTo>
                  <a:pt x="1190" y="242173"/>
                </a:lnTo>
                <a:lnTo>
                  <a:pt x="9525" y="264795"/>
                </a:lnTo>
                <a:lnTo>
                  <a:pt x="32146" y="273129"/>
                </a:lnTo>
                <a:lnTo>
                  <a:pt x="76200" y="274320"/>
                </a:lnTo>
                <a:lnTo>
                  <a:pt x="1100328" y="274320"/>
                </a:lnTo>
                <a:lnTo>
                  <a:pt x="1144381" y="273129"/>
                </a:lnTo>
                <a:lnTo>
                  <a:pt x="1167003" y="264795"/>
                </a:lnTo>
                <a:lnTo>
                  <a:pt x="1175337" y="242173"/>
                </a:lnTo>
                <a:lnTo>
                  <a:pt x="1176528" y="198120"/>
                </a:lnTo>
                <a:lnTo>
                  <a:pt x="1176528" y="76200"/>
                </a:lnTo>
                <a:lnTo>
                  <a:pt x="1175337" y="32146"/>
                </a:lnTo>
                <a:lnTo>
                  <a:pt x="1167003" y="9525"/>
                </a:lnTo>
                <a:lnTo>
                  <a:pt x="1144381" y="1190"/>
                </a:lnTo>
                <a:lnTo>
                  <a:pt x="1100328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218488" y="1780768"/>
            <a:ext cx="1270" cy="180340"/>
          </a:xfrm>
          <a:custGeom>
            <a:avLst/>
            <a:gdLst/>
            <a:ahLst/>
            <a:cxnLst/>
            <a:rect l="l" t="t" r="r" b="b"/>
            <a:pathLst>
              <a:path w="1269" h="180339">
                <a:moveTo>
                  <a:pt x="673" y="0"/>
                </a:moveTo>
                <a:lnTo>
                  <a:pt x="0" y="18034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62589" y="2307247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046104" y="2390432"/>
            <a:ext cx="345440" cy="5715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62589" y="2307247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279650" y="1424343"/>
            <a:ext cx="0" cy="1592580"/>
          </a:xfrm>
          <a:custGeom>
            <a:avLst/>
            <a:gdLst/>
            <a:ahLst/>
            <a:cxnLst/>
            <a:rect l="l" t="t" r="r" b="b"/>
            <a:pathLst>
              <a:path h="1592580">
                <a:moveTo>
                  <a:pt x="0" y="0"/>
                </a:moveTo>
                <a:lnTo>
                  <a:pt x="0" y="1592580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0" y="3276600"/>
            <a:ext cx="4572000" cy="1993900"/>
          </a:xfrm>
          <a:custGeom>
            <a:avLst/>
            <a:gdLst/>
            <a:ahLst/>
            <a:cxnLst/>
            <a:rect l="l" t="t" r="r" b="b"/>
            <a:pathLst>
              <a:path w="4572000" h="1993900">
                <a:moveTo>
                  <a:pt x="0" y="1993900"/>
                </a:moveTo>
                <a:lnTo>
                  <a:pt x="4572000" y="1993900"/>
                </a:lnTo>
                <a:lnTo>
                  <a:pt x="4572000" y="0"/>
                </a:lnTo>
                <a:lnTo>
                  <a:pt x="0" y="0"/>
                </a:lnTo>
                <a:lnTo>
                  <a:pt x="0" y="199390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0" y="32639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39189" y="3964432"/>
            <a:ext cx="2293607" cy="108813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0" y="5270500"/>
            <a:ext cx="4572000" cy="1130300"/>
          </a:xfrm>
          <a:custGeom>
            <a:avLst/>
            <a:gdLst/>
            <a:ahLst/>
            <a:cxnLst/>
            <a:rect l="l" t="t" r="r" b="b"/>
            <a:pathLst>
              <a:path w="4572000" h="1130300">
                <a:moveTo>
                  <a:pt x="0" y="1130300"/>
                </a:moveTo>
                <a:lnTo>
                  <a:pt x="4572000" y="1130300"/>
                </a:lnTo>
                <a:lnTo>
                  <a:pt x="4572000" y="0"/>
                </a:lnTo>
                <a:lnTo>
                  <a:pt x="0" y="0"/>
                </a:lnTo>
                <a:lnTo>
                  <a:pt x="0" y="113030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0" y="52578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64373" y="5768975"/>
            <a:ext cx="1224280" cy="25400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798127" y="5807075"/>
            <a:ext cx="230504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(not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3038094" y="5768975"/>
            <a:ext cx="767080" cy="254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3792473" y="5807075"/>
            <a:ext cx="6286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)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17099" y="5807075"/>
            <a:ext cx="181737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-20" dirty="0">
                <a:solidFill>
                  <a:srgbClr val="636466"/>
                </a:solidFill>
                <a:latin typeface="Calibri"/>
                <a:cs typeface="Calibri"/>
              </a:rPr>
              <a:t>Make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sure </a:t>
            </a:r>
            <a:r>
              <a:rPr sz="900" b="1" spc="5" dirty="0" smtClean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lang="en-US" sz="900" b="1" spc="5" dirty="0" smtClean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-155" dirty="0" smtClean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use</a:t>
            </a:r>
            <a:endParaRPr sz="9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or</a:t>
            </a:r>
            <a:r>
              <a:rPr sz="900" b="1" spc="-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else</a:t>
            </a:r>
            <a:r>
              <a:rPr sz="900" b="1" spc="-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music</a:t>
            </a:r>
            <a:r>
              <a:rPr sz="900" b="1" spc="-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will</a:t>
            </a:r>
            <a:r>
              <a:rPr sz="900" b="1" spc="-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interrupt</a:t>
            </a:r>
            <a:r>
              <a:rPr sz="900" b="1" spc="-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itself.</a:t>
            </a:r>
            <a:endParaRPr sz="900" dirty="0">
              <a:latin typeface="Calibri"/>
              <a:cs typeface="Calibri"/>
            </a:endParaRPr>
          </a:p>
        </p:txBody>
      </p:sp>
      <p:sp>
        <p:nvSpPr>
          <p:cNvPr id="24" name="object 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5" dirty="0"/>
              <a:t>Play </a:t>
            </a:r>
            <a:r>
              <a:rPr dirty="0"/>
              <a:t>a</a:t>
            </a:r>
            <a:r>
              <a:rPr spc="30" dirty="0"/>
              <a:t> </a:t>
            </a:r>
            <a:r>
              <a:rPr spc="10" dirty="0"/>
              <a:t>Song</a:t>
            </a:r>
          </a:p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00" spc="10" dirty="0">
                <a:latin typeface="Calibri"/>
                <a:cs typeface="Calibri"/>
              </a:rPr>
              <a:t>scratch.mit.edu/music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803869" y="1073150"/>
            <a:ext cx="967105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00A1CB"/>
                </a:solidFill>
                <a:latin typeface="Cambria"/>
                <a:cs typeface="Cambria"/>
              </a:rPr>
              <a:t>GET</a:t>
            </a:r>
            <a:r>
              <a:rPr sz="1400" b="1" spc="105" dirty="0">
                <a:solidFill>
                  <a:srgbClr val="00A1CB"/>
                </a:solidFill>
                <a:latin typeface="Cambria"/>
                <a:cs typeface="Cambria"/>
              </a:rPr>
              <a:t> </a:t>
            </a:r>
            <a:r>
              <a:rPr sz="1400" b="1" spc="-15" dirty="0">
                <a:solidFill>
                  <a:srgbClr val="00A1CB"/>
                </a:solidFill>
                <a:latin typeface="Cambria"/>
                <a:cs typeface="Cambria"/>
              </a:rPr>
              <a:t>READY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2134095" y="5416550"/>
            <a:ext cx="307340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15" dirty="0">
                <a:solidFill>
                  <a:srgbClr val="00A1CB"/>
                </a:solidFill>
                <a:latin typeface="Cambria"/>
                <a:cs typeface="Cambria"/>
              </a:rPr>
              <a:t>TIP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2690939" y="2373820"/>
            <a:ext cx="118618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Select</a:t>
            </a:r>
            <a:r>
              <a:rPr sz="900" b="1" spc="-4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4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sound</a:t>
            </a:r>
            <a:r>
              <a:rPr sz="900" b="1" spc="-4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from</a:t>
            </a:r>
            <a:r>
              <a:rPr sz="900" b="1" spc="-4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endParaRPr sz="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Music </a:t>
            </a:r>
            <a:r>
              <a:rPr sz="900" b="1" spc="35" dirty="0">
                <a:solidFill>
                  <a:srgbClr val="636466"/>
                </a:solidFill>
                <a:latin typeface="Calibri"/>
                <a:cs typeface="Calibri"/>
              </a:rPr>
              <a:t>Loops</a:t>
            </a:r>
            <a:r>
              <a:rPr sz="900" b="1" spc="-114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category.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2942577" y="1822957"/>
            <a:ext cx="684504" cy="41592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942577" y="1822957"/>
            <a:ext cx="684530" cy="415925"/>
          </a:xfrm>
          <a:custGeom>
            <a:avLst/>
            <a:gdLst/>
            <a:ahLst/>
            <a:cxnLst/>
            <a:rect l="l" t="t" r="r" b="b"/>
            <a:pathLst>
              <a:path w="684529" h="41592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339725"/>
                </a:lnTo>
                <a:lnTo>
                  <a:pt x="1190" y="383778"/>
                </a:lnTo>
                <a:lnTo>
                  <a:pt x="9525" y="406400"/>
                </a:lnTo>
                <a:lnTo>
                  <a:pt x="32146" y="414734"/>
                </a:lnTo>
                <a:lnTo>
                  <a:pt x="76200" y="415925"/>
                </a:lnTo>
                <a:lnTo>
                  <a:pt x="608304" y="415925"/>
                </a:lnTo>
                <a:lnTo>
                  <a:pt x="652357" y="414734"/>
                </a:lnTo>
                <a:lnTo>
                  <a:pt x="674979" y="406400"/>
                </a:lnTo>
                <a:lnTo>
                  <a:pt x="683313" y="383778"/>
                </a:lnTo>
                <a:lnTo>
                  <a:pt x="684504" y="339725"/>
                </a:lnTo>
                <a:lnTo>
                  <a:pt x="684504" y="76200"/>
                </a:lnTo>
                <a:lnTo>
                  <a:pt x="683313" y="32146"/>
                </a:lnTo>
                <a:lnTo>
                  <a:pt x="674979" y="9525"/>
                </a:lnTo>
                <a:lnTo>
                  <a:pt x="652357" y="1190"/>
                </a:lnTo>
                <a:lnTo>
                  <a:pt x="608304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104895" y="2166607"/>
            <a:ext cx="74295" cy="198120"/>
          </a:xfrm>
          <a:custGeom>
            <a:avLst/>
            <a:gdLst/>
            <a:ahLst/>
            <a:cxnLst/>
            <a:rect l="l" t="t" r="r" b="b"/>
            <a:pathLst>
              <a:path w="74294" h="198119">
                <a:moveTo>
                  <a:pt x="0" y="0"/>
                </a:moveTo>
                <a:lnTo>
                  <a:pt x="74041" y="197573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2690939" y="1537474"/>
            <a:ext cx="45021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12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3150514" y="1515884"/>
            <a:ext cx="499110" cy="18668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3659213" y="1537474"/>
            <a:ext cx="219710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dirty="0">
                <a:solidFill>
                  <a:srgbClr val="636466"/>
                </a:solidFill>
                <a:latin typeface="Calibri"/>
                <a:cs typeface="Calibri"/>
              </a:rPr>
              <a:t>t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b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2166912" y="3743109"/>
            <a:ext cx="468630" cy="18668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1609242" y="3427717"/>
            <a:ext cx="1366520" cy="4889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400" b="1" spc="-45" dirty="0">
                <a:solidFill>
                  <a:srgbClr val="939598"/>
                </a:solidFill>
                <a:latin typeface="Cambria"/>
                <a:cs typeface="Cambria"/>
              </a:rPr>
              <a:t>ADD  </a:t>
            </a:r>
            <a:r>
              <a:rPr sz="1400" b="1" spc="-15" dirty="0">
                <a:solidFill>
                  <a:srgbClr val="939598"/>
                </a:solidFill>
                <a:latin typeface="Cambria"/>
                <a:cs typeface="Cambria"/>
              </a:rPr>
              <a:t>THIS</a:t>
            </a:r>
            <a:r>
              <a:rPr sz="1400" b="1" spc="90" dirty="0">
                <a:solidFill>
                  <a:srgbClr val="939598"/>
                </a:solidFill>
                <a:latin typeface="Cambria"/>
                <a:cs typeface="Cambria"/>
              </a:rPr>
              <a:t> </a:t>
            </a:r>
            <a:r>
              <a:rPr sz="1400" b="1" spc="30" dirty="0">
                <a:solidFill>
                  <a:srgbClr val="939598"/>
                </a:solidFill>
                <a:latin typeface="Cambria"/>
                <a:cs typeface="Cambria"/>
              </a:rPr>
              <a:t>CODE</a:t>
            </a:r>
            <a:endParaRPr sz="1400">
              <a:latin typeface="Cambria"/>
              <a:cs typeface="Cambria"/>
            </a:endParaRPr>
          </a:p>
          <a:p>
            <a:pPr marR="4445" algn="ctr">
              <a:lnSpc>
                <a:spcPct val="100000"/>
              </a:lnSpc>
              <a:spcBef>
                <a:spcPts val="969"/>
              </a:spcBef>
              <a:tabLst>
                <a:tab pos="937260" algn="l"/>
              </a:tabLst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	tab.</a:t>
            </a:r>
            <a:endParaRPr sz="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6286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6900" y="5940425"/>
            <a:ext cx="652145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000" b="1" spc="-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235580" y="5924677"/>
            <a:ext cx="100965" cy="182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100" b="1" spc="35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462936" y="3891673"/>
            <a:ext cx="89535" cy="103505"/>
          </a:xfrm>
          <a:custGeom>
            <a:avLst/>
            <a:gdLst/>
            <a:ahLst/>
            <a:cxnLst/>
            <a:rect l="l" t="t" r="r" b="b"/>
            <a:pathLst>
              <a:path w="89535" h="103504">
                <a:moveTo>
                  <a:pt x="81890" y="86258"/>
                </a:moveTo>
                <a:lnTo>
                  <a:pt x="44818" y="86258"/>
                </a:lnTo>
                <a:lnTo>
                  <a:pt x="55549" y="101599"/>
                </a:lnTo>
                <a:lnTo>
                  <a:pt x="64452" y="103162"/>
                </a:lnTo>
                <a:lnTo>
                  <a:pt x="80949" y="91617"/>
                </a:lnTo>
                <a:lnTo>
                  <a:pt x="81890" y="86258"/>
                </a:lnTo>
                <a:close/>
              </a:path>
              <a:path w="89535" h="103504">
                <a:moveTo>
                  <a:pt x="17653" y="0"/>
                </a:moveTo>
                <a:lnTo>
                  <a:pt x="11671" y="177"/>
                </a:lnTo>
                <a:lnTo>
                  <a:pt x="2222" y="6794"/>
                </a:lnTo>
                <a:lnTo>
                  <a:pt x="0" y="12357"/>
                </a:lnTo>
                <a:lnTo>
                  <a:pt x="16281" y="91706"/>
                </a:lnTo>
                <a:lnTo>
                  <a:pt x="20396" y="95923"/>
                </a:lnTo>
                <a:lnTo>
                  <a:pt x="31369" y="98463"/>
                </a:lnTo>
                <a:lnTo>
                  <a:pt x="36918" y="96481"/>
                </a:lnTo>
                <a:lnTo>
                  <a:pt x="44818" y="86258"/>
                </a:lnTo>
                <a:lnTo>
                  <a:pt x="81890" y="86258"/>
                </a:lnTo>
                <a:lnTo>
                  <a:pt x="82511" y="82715"/>
                </a:lnTo>
                <a:lnTo>
                  <a:pt x="71780" y="67386"/>
                </a:lnTo>
                <a:lnTo>
                  <a:pt x="78727" y="65163"/>
                </a:lnTo>
                <a:lnTo>
                  <a:pt x="84086" y="63461"/>
                </a:lnTo>
                <a:lnTo>
                  <a:pt x="87833" y="58927"/>
                </a:lnTo>
                <a:lnTo>
                  <a:pt x="89217" y="47739"/>
                </a:lnTo>
                <a:lnTo>
                  <a:pt x="86652" y="42430"/>
                </a:lnTo>
                <a:lnTo>
                  <a:pt x="17653" y="0"/>
                </a:lnTo>
                <a:close/>
              </a:path>
            </a:pathLst>
          </a:custGeom>
          <a:solidFill>
            <a:srgbClr val="6364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462936" y="3891673"/>
            <a:ext cx="89535" cy="103505"/>
          </a:xfrm>
          <a:custGeom>
            <a:avLst/>
            <a:gdLst/>
            <a:ahLst/>
            <a:cxnLst/>
            <a:rect l="l" t="t" r="r" b="b"/>
            <a:pathLst>
              <a:path w="89535" h="103504">
                <a:moveTo>
                  <a:pt x="78727" y="65163"/>
                </a:moveTo>
                <a:lnTo>
                  <a:pt x="71780" y="67386"/>
                </a:lnTo>
                <a:lnTo>
                  <a:pt x="78016" y="76288"/>
                </a:lnTo>
                <a:lnTo>
                  <a:pt x="82511" y="82715"/>
                </a:lnTo>
                <a:lnTo>
                  <a:pt x="80949" y="91617"/>
                </a:lnTo>
                <a:lnTo>
                  <a:pt x="74510" y="96113"/>
                </a:lnTo>
                <a:lnTo>
                  <a:pt x="70878" y="98653"/>
                </a:lnTo>
                <a:lnTo>
                  <a:pt x="64452" y="103162"/>
                </a:lnTo>
                <a:lnTo>
                  <a:pt x="55549" y="101599"/>
                </a:lnTo>
                <a:lnTo>
                  <a:pt x="51054" y="95161"/>
                </a:lnTo>
                <a:lnTo>
                  <a:pt x="44818" y="86258"/>
                </a:lnTo>
                <a:lnTo>
                  <a:pt x="43332" y="88188"/>
                </a:lnTo>
                <a:lnTo>
                  <a:pt x="41846" y="90106"/>
                </a:lnTo>
                <a:lnTo>
                  <a:pt x="40360" y="92024"/>
                </a:lnTo>
                <a:lnTo>
                  <a:pt x="36918" y="96481"/>
                </a:lnTo>
                <a:lnTo>
                  <a:pt x="31369" y="98463"/>
                </a:lnTo>
                <a:lnTo>
                  <a:pt x="25895" y="97193"/>
                </a:lnTo>
                <a:lnTo>
                  <a:pt x="20396" y="95923"/>
                </a:lnTo>
                <a:lnTo>
                  <a:pt x="16281" y="91706"/>
                </a:lnTo>
                <a:lnTo>
                  <a:pt x="15151" y="86194"/>
                </a:lnTo>
                <a:lnTo>
                  <a:pt x="1155" y="18008"/>
                </a:lnTo>
                <a:lnTo>
                  <a:pt x="17653" y="0"/>
                </a:lnTo>
                <a:lnTo>
                  <a:pt x="22567" y="3009"/>
                </a:lnTo>
                <a:lnTo>
                  <a:pt x="81851" y="39471"/>
                </a:lnTo>
                <a:lnTo>
                  <a:pt x="86652" y="42430"/>
                </a:lnTo>
                <a:lnTo>
                  <a:pt x="89217" y="47739"/>
                </a:lnTo>
                <a:lnTo>
                  <a:pt x="88519" y="53339"/>
                </a:lnTo>
                <a:lnTo>
                  <a:pt x="87833" y="58927"/>
                </a:lnTo>
                <a:lnTo>
                  <a:pt x="84086" y="63461"/>
                </a:lnTo>
                <a:lnTo>
                  <a:pt x="78714" y="65163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63497" y="2703398"/>
            <a:ext cx="2532887" cy="19084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50224" y="3587369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70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6"/>
                </a:lnTo>
                <a:lnTo>
                  <a:pt x="88392" y="136016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8"/>
                </a:lnTo>
                <a:lnTo>
                  <a:pt x="88392" y="21208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70">
                <a:moveTo>
                  <a:pt x="88392" y="21208"/>
                </a:moveTo>
                <a:lnTo>
                  <a:pt x="73939" y="21208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8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8660" y="3618344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83011" y="3587369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4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8"/>
                </a:lnTo>
                <a:lnTo>
                  <a:pt x="736" y="9270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49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49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1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141825" y="1276350"/>
            <a:ext cx="2288540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30" dirty="0">
                <a:solidFill>
                  <a:srgbClr val="FFFFFF"/>
                </a:solidFill>
                <a:latin typeface="Calibri"/>
                <a:cs typeface="Calibri"/>
              </a:rPr>
              <a:t>Press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15" dirty="0">
                <a:solidFill>
                  <a:srgbClr val="FFFFFF"/>
                </a:solidFill>
                <a:latin typeface="Calibri"/>
                <a:cs typeface="Calibri"/>
              </a:rPr>
              <a:t>key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5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drum</a:t>
            </a:r>
            <a:r>
              <a:rPr sz="1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0" dirty="0">
                <a:solidFill>
                  <a:srgbClr val="FFFFFF"/>
                </a:solidFill>
                <a:latin typeface="Calibri"/>
                <a:cs typeface="Calibri"/>
              </a:rPr>
              <a:t>sound.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3428" rIns="0" bIns="0" rtlCol="0">
            <a:spAutoFit/>
          </a:bodyPr>
          <a:lstStyle/>
          <a:p>
            <a:pPr marL="1130935">
              <a:lnSpc>
                <a:spcPct val="100000"/>
              </a:lnSpc>
            </a:pPr>
            <a:r>
              <a:rPr sz="2800" spc="-60" dirty="0"/>
              <a:t>Play </a:t>
            </a:r>
            <a:r>
              <a:rPr sz="2800" spc="5" dirty="0"/>
              <a:t>a</a:t>
            </a:r>
            <a:r>
              <a:rPr sz="2800" spc="30" dirty="0"/>
              <a:t> </a:t>
            </a:r>
            <a:r>
              <a:rPr sz="2800" spc="-195" dirty="0"/>
              <a:t>Drum</a:t>
            </a:r>
            <a:endParaRPr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7100"/>
          </a:xfrm>
          <a:custGeom>
            <a:avLst/>
            <a:gdLst/>
            <a:ahLst/>
            <a:cxnLst/>
            <a:rect l="l" t="t" r="r" b="b"/>
            <a:pathLst>
              <a:path w="4572000" h="927100">
                <a:moveTo>
                  <a:pt x="0" y="927100"/>
                </a:moveTo>
                <a:lnTo>
                  <a:pt x="4572000" y="927100"/>
                </a:lnTo>
                <a:lnTo>
                  <a:pt x="4572000" y="0"/>
                </a:lnTo>
                <a:lnTo>
                  <a:pt x="0" y="0"/>
                </a:lnTo>
                <a:lnTo>
                  <a:pt x="0" y="92710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1232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7100"/>
            <a:ext cx="4572000" cy="2882900"/>
          </a:xfrm>
          <a:custGeom>
            <a:avLst/>
            <a:gdLst/>
            <a:ahLst/>
            <a:cxnLst/>
            <a:rect l="l" t="t" r="r" b="b"/>
            <a:pathLst>
              <a:path w="4572000" h="2882900">
                <a:moveTo>
                  <a:pt x="0" y="2882900"/>
                </a:moveTo>
                <a:lnTo>
                  <a:pt x="4572000" y="2882900"/>
                </a:lnTo>
                <a:lnTo>
                  <a:pt x="4572000" y="0"/>
                </a:lnTo>
                <a:lnTo>
                  <a:pt x="0" y="0"/>
                </a:lnTo>
                <a:lnTo>
                  <a:pt x="0" y="288290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144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3810000"/>
            <a:ext cx="4572000" cy="1473200"/>
          </a:xfrm>
          <a:custGeom>
            <a:avLst/>
            <a:gdLst/>
            <a:ahLst/>
            <a:cxnLst/>
            <a:rect l="l" t="t" r="r" b="b"/>
            <a:pathLst>
              <a:path w="4572000" h="1473200">
                <a:moveTo>
                  <a:pt x="0" y="1473200"/>
                </a:moveTo>
                <a:lnTo>
                  <a:pt x="4572000" y="1473200"/>
                </a:lnTo>
                <a:lnTo>
                  <a:pt x="4572000" y="0"/>
                </a:lnTo>
                <a:lnTo>
                  <a:pt x="0" y="0"/>
                </a:lnTo>
                <a:lnTo>
                  <a:pt x="0" y="147320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37973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5283200"/>
            <a:ext cx="4572000" cy="1117600"/>
          </a:xfrm>
          <a:custGeom>
            <a:avLst/>
            <a:gdLst/>
            <a:ahLst/>
            <a:cxnLst/>
            <a:rect l="l" t="t" r="r" b="b"/>
            <a:pathLst>
              <a:path w="4572000" h="1117600">
                <a:moveTo>
                  <a:pt x="0" y="1117600"/>
                </a:moveTo>
                <a:lnTo>
                  <a:pt x="4572000" y="1117600"/>
                </a:lnTo>
                <a:lnTo>
                  <a:pt x="4572000" y="0"/>
                </a:lnTo>
                <a:lnTo>
                  <a:pt x="0" y="0"/>
                </a:lnTo>
                <a:lnTo>
                  <a:pt x="0" y="111760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52705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5" dirty="0"/>
              <a:t>Play </a:t>
            </a:r>
            <a:r>
              <a:rPr dirty="0"/>
              <a:t>a</a:t>
            </a:r>
            <a:r>
              <a:rPr spc="20" dirty="0"/>
              <a:t> </a:t>
            </a:r>
            <a:r>
              <a:rPr spc="-165" dirty="0"/>
              <a:t>Drum</a:t>
            </a:r>
          </a:p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00" spc="10" dirty="0">
                <a:latin typeface="Calibri"/>
                <a:cs typeface="Calibri"/>
              </a:rPr>
              <a:t>scratch.mit.edu/music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803869" y="1073150"/>
            <a:ext cx="967105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00A1CB"/>
                </a:solidFill>
                <a:latin typeface="Cambria"/>
                <a:cs typeface="Cambria"/>
              </a:rPr>
              <a:t>GET</a:t>
            </a:r>
            <a:r>
              <a:rPr sz="1400" b="1" spc="105" dirty="0">
                <a:solidFill>
                  <a:srgbClr val="00A1CB"/>
                </a:solidFill>
                <a:latin typeface="Cambria"/>
                <a:cs typeface="Cambria"/>
              </a:rPr>
              <a:t> </a:t>
            </a:r>
            <a:r>
              <a:rPr sz="1400" b="1" spc="-15" dirty="0">
                <a:solidFill>
                  <a:srgbClr val="00A1CB"/>
                </a:solidFill>
                <a:latin typeface="Cambria"/>
                <a:cs typeface="Cambria"/>
              </a:rPr>
              <a:t>READY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586026" y="5429250"/>
            <a:ext cx="1400175" cy="5270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445" algn="ctr">
              <a:lnSpc>
                <a:spcPct val="100000"/>
              </a:lnSpc>
            </a:pPr>
            <a:r>
              <a:rPr sz="1400" b="1" spc="-45" dirty="0">
                <a:solidFill>
                  <a:srgbClr val="6BA883"/>
                </a:solidFill>
                <a:latin typeface="Cambria"/>
                <a:cs typeface="Cambria"/>
              </a:rPr>
              <a:t>TRY</a:t>
            </a:r>
            <a:r>
              <a:rPr sz="1400" b="1" spc="95" dirty="0">
                <a:solidFill>
                  <a:srgbClr val="6BA883"/>
                </a:solidFill>
                <a:latin typeface="Cambria"/>
                <a:cs typeface="Cambria"/>
              </a:rPr>
              <a:t> </a:t>
            </a:r>
            <a:r>
              <a:rPr sz="1400" b="1" spc="-35" dirty="0">
                <a:solidFill>
                  <a:srgbClr val="6BA883"/>
                </a:solidFill>
                <a:latin typeface="Cambria"/>
                <a:cs typeface="Cambria"/>
              </a:rPr>
              <a:t>IT</a:t>
            </a:r>
            <a:endParaRPr sz="14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1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Press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space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key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start.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09242" y="3951592"/>
            <a:ext cx="1366520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939598"/>
                </a:solidFill>
                <a:latin typeface="Cambria"/>
                <a:cs typeface="Cambria"/>
              </a:rPr>
              <a:t>ADD  </a:t>
            </a:r>
            <a:r>
              <a:rPr sz="1400" b="1" spc="-15" dirty="0">
                <a:solidFill>
                  <a:srgbClr val="939598"/>
                </a:solidFill>
                <a:latin typeface="Cambria"/>
                <a:cs typeface="Cambria"/>
              </a:rPr>
              <a:t>THIS</a:t>
            </a:r>
            <a:r>
              <a:rPr sz="1400" b="1" spc="90" dirty="0">
                <a:solidFill>
                  <a:srgbClr val="939598"/>
                </a:solidFill>
                <a:latin typeface="Cambria"/>
                <a:cs typeface="Cambria"/>
              </a:rPr>
              <a:t> </a:t>
            </a:r>
            <a:r>
              <a:rPr sz="1400" b="1" spc="30" dirty="0">
                <a:solidFill>
                  <a:srgbClr val="939598"/>
                </a:solidFill>
                <a:latin typeface="Cambria"/>
                <a:cs typeface="Cambria"/>
              </a:rPr>
              <a:t>CODE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775661" y="1451787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827096" y="1521002"/>
            <a:ext cx="609600" cy="57403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775661" y="1451787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32663" y="2419350"/>
            <a:ext cx="4114800" cy="0"/>
          </a:xfrm>
          <a:custGeom>
            <a:avLst/>
            <a:gdLst/>
            <a:ahLst/>
            <a:cxnLst/>
            <a:rect l="l" t="t" r="r" b="b"/>
            <a:pathLst>
              <a:path w="4114800">
                <a:moveTo>
                  <a:pt x="4114800" y="0"/>
                </a:moveTo>
                <a:lnTo>
                  <a:pt x="0" y="0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061638" y="1909229"/>
            <a:ext cx="990600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12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backdrop.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402435" y="1451787"/>
            <a:ext cx="563880" cy="30662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402435" y="1451787"/>
            <a:ext cx="563880" cy="306705"/>
          </a:xfrm>
          <a:custGeom>
            <a:avLst/>
            <a:gdLst/>
            <a:ahLst/>
            <a:cxnLst/>
            <a:rect l="l" t="t" r="r" b="b"/>
            <a:pathLst>
              <a:path w="563880" h="30670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230428"/>
                </a:lnTo>
                <a:lnTo>
                  <a:pt x="1190" y="274481"/>
                </a:lnTo>
                <a:lnTo>
                  <a:pt x="9525" y="297103"/>
                </a:lnTo>
                <a:lnTo>
                  <a:pt x="32146" y="305438"/>
                </a:lnTo>
                <a:lnTo>
                  <a:pt x="76200" y="306628"/>
                </a:lnTo>
                <a:lnTo>
                  <a:pt x="487680" y="306628"/>
                </a:lnTo>
                <a:lnTo>
                  <a:pt x="531733" y="305438"/>
                </a:lnTo>
                <a:lnTo>
                  <a:pt x="554355" y="297103"/>
                </a:lnTo>
                <a:lnTo>
                  <a:pt x="562689" y="274481"/>
                </a:lnTo>
                <a:lnTo>
                  <a:pt x="563880" y="230428"/>
                </a:lnTo>
                <a:lnTo>
                  <a:pt x="563880" y="76200"/>
                </a:lnTo>
                <a:lnTo>
                  <a:pt x="562689" y="32146"/>
                </a:lnTo>
                <a:lnTo>
                  <a:pt x="554355" y="9525"/>
                </a:lnTo>
                <a:lnTo>
                  <a:pt x="531733" y="1190"/>
                </a:lnTo>
                <a:lnTo>
                  <a:pt x="48768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06499" y="1711058"/>
            <a:ext cx="118110" cy="210820"/>
          </a:xfrm>
          <a:custGeom>
            <a:avLst/>
            <a:gdLst/>
            <a:ahLst/>
            <a:cxnLst/>
            <a:rect l="l" t="t" r="r" b="b"/>
            <a:pathLst>
              <a:path w="118109" h="210819">
                <a:moveTo>
                  <a:pt x="0" y="210769"/>
                </a:moveTo>
                <a:lnTo>
                  <a:pt x="117513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1061638" y="2624470"/>
            <a:ext cx="1021715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11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drum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from  the </a:t>
            </a:r>
            <a:r>
              <a:rPr sz="900" b="1" spc="-5" dirty="0">
                <a:solidFill>
                  <a:srgbClr val="636466"/>
                </a:solidFill>
                <a:latin typeface="Calibri"/>
                <a:cs typeface="Calibri"/>
              </a:rPr>
              <a:t>Music</a:t>
            </a:r>
            <a:r>
              <a:rPr sz="900" b="1" spc="-1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theme.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083856" y="3115945"/>
            <a:ext cx="1176540" cy="27431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083863" y="3115945"/>
            <a:ext cx="1176655" cy="274320"/>
          </a:xfrm>
          <a:custGeom>
            <a:avLst/>
            <a:gdLst/>
            <a:ahLst/>
            <a:cxnLst/>
            <a:rect l="l" t="t" r="r" b="b"/>
            <a:pathLst>
              <a:path w="1176655" h="27432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198120"/>
                </a:lnTo>
                <a:lnTo>
                  <a:pt x="1190" y="242173"/>
                </a:lnTo>
                <a:lnTo>
                  <a:pt x="9525" y="264795"/>
                </a:lnTo>
                <a:lnTo>
                  <a:pt x="32146" y="273129"/>
                </a:lnTo>
                <a:lnTo>
                  <a:pt x="76200" y="274320"/>
                </a:lnTo>
                <a:lnTo>
                  <a:pt x="1100328" y="274320"/>
                </a:lnTo>
                <a:lnTo>
                  <a:pt x="1144381" y="273129"/>
                </a:lnTo>
                <a:lnTo>
                  <a:pt x="1167003" y="264795"/>
                </a:lnTo>
                <a:lnTo>
                  <a:pt x="1175337" y="242173"/>
                </a:lnTo>
                <a:lnTo>
                  <a:pt x="1176528" y="198120"/>
                </a:lnTo>
                <a:lnTo>
                  <a:pt x="1176528" y="76200"/>
                </a:lnTo>
                <a:lnTo>
                  <a:pt x="1175337" y="32146"/>
                </a:lnTo>
                <a:lnTo>
                  <a:pt x="1167003" y="9525"/>
                </a:lnTo>
                <a:lnTo>
                  <a:pt x="1144381" y="1190"/>
                </a:lnTo>
                <a:lnTo>
                  <a:pt x="1100328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551470" y="2950425"/>
            <a:ext cx="95885" cy="213995"/>
          </a:xfrm>
          <a:custGeom>
            <a:avLst/>
            <a:gdLst/>
            <a:ahLst/>
            <a:cxnLst/>
            <a:rect l="l" t="t" r="r" b="b"/>
            <a:pathLst>
              <a:path w="95885" h="213994">
                <a:moveTo>
                  <a:pt x="0" y="0"/>
                </a:moveTo>
                <a:lnTo>
                  <a:pt x="95770" y="213753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775661" y="267779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70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870276" y="2755900"/>
            <a:ext cx="523240" cy="5562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775661" y="267779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70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27225" y="4339082"/>
            <a:ext cx="1717535" cy="66141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3183229" y="4726472"/>
            <a:ext cx="1058545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1100"/>
              </a:lnSpc>
            </a:pP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Select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sound</a:t>
            </a:r>
            <a:r>
              <a:rPr sz="900" b="1" spc="-14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you  want</a:t>
            </a:r>
            <a:r>
              <a:rPr sz="900" b="1" spc="-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from</a:t>
            </a:r>
            <a:r>
              <a:rPr sz="900" b="1" spc="-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menu.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2837408" y="4825834"/>
            <a:ext cx="325120" cy="0"/>
          </a:xfrm>
          <a:custGeom>
            <a:avLst/>
            <a:gdLst/>
            <a:ahLst/>
            <a:cxnLst/>
            <a:rect l="l" t="t" r="r" b="b"/>
            <a:pathLst>
              <a:path w="325119">
                <a:moveTo>
                  <a:pt x="324865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6286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6900" y="5940425"/>
            <a:ext cx="652145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000" b="1" spc="-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456944" y="1745475"/>
            <a:ext cx="1658099" cy="12344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456944" y="3037535"/>
            <a:ext cx="1658099" cy="123444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456944" y="4335284"/>
            <a:ext cx="1658099" cy="123444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235580" y="5924677"/>
            <a:ext cx="100965" cy="182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100" b="1" spc="35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969434" y="2292464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69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7"/>
                </a:lnTo>
                <a:lnTo>
                  <a:pt x="88392" y="136017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9"/>
                </a:lnTo>
                <a:lnTo>
                  <a:pt x="88392" y="21208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69">
                <a:moveTo>
                  <a:pt x="88392" y="21208"/>
                </a:moveTo>
                <a:lnTo>
                  <a:pt x="73939" y="21209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8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077870" y="2323439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02221" y="2292464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5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9"/>
                </a:lnTo>
                <a:lnTo>
                  <a:pt x="736" y="9271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50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50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2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969434" y="3584524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70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7"/>
                </a:lnTo>
                <a:lnTo>
                  <a:pt x="88392" y="136017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9"/>
                </a:lnTo>
                <a:lnTo>
                  <a:pt x="88392" y="21209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70">
                <a:moveTo>
                  <a:pt x="88392" y="21209"/>
                </a:moveTo>
                <a:lnTo>
                  <a:pt x="73939" y="21209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9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077870" y="3615499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102221" y="3584524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4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9"/>
                </a:lnTo>
                <a:lnTo>
                  <a:pt x="736" y="9271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50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50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2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69434" y="4882273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70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7"/>
                </a:lnTo>
                <a:lnTo>
                  <a:pt x="88392" y="136017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9"/>
                </a:lnTo>
                <a:lnTo>
                  <a:pt x="88392" y="21209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70">
                <a:moveTo>
                  <a:pt x="88392" y="21209"/>
                </a:moveTo>
                <a:lnTo>
                  <a:pt x="73939" y="21209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9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77870" y="4913248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02221" y="4882273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4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9"/>
                </a:lnTo>
                <a:lnTo>
                  <a:pt x="736" y="9271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50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50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2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201943" y="1276350"/>
            <a:ext cx="216852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40" dirty="0">
                <a:solidFill>
                  <a:srgbClr val="FFFFFF"/>
                </a:solidFill>
                <a:latin typeface="Calibri"/>
                <a:cs typeface="Calibri"/>
              </a:rPr>
              <a:t>Play</a:t>
            </a:r>
            <a:r>
              <a:rPr sz="12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2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15" dirty="0">
                <a:solidFill>
                  <a:srgbClr val="FFFFFF"/>
                </a:solidFill>
                <a:latin typeface="Calibri"/>
                <a:cs typeface="Calibri"/>
              </a:rPr>
              <a:t>sequence</a:t>
            </a:r>
            <a:r>
              <a:rPr sz="12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2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drum</a:t>
            </a:r>
            <a:r>
              <a:rPr sz="12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5" dirty="0">
                <a:solidFill>
                  <a:srgbClr val="FFFFFF"/>
                </a:solidFill>
                <a:latin typeface="Calibri"/>
                <a:cs typeface="Calibri"/>
              </a:rPr>
              <a:t>sounds.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3428" rIns="0" bIns="0" rtlCol="0">
            <a:spAutoFit/>
          </a:bodyPr>
          <a:lstStyle/>
          <a:p>
            <a:pPr marL="841375">
              <a:lnSpc>
                <a:spcPct val="100000"/>
              </a:lnSpc>
            </a:pPr>
            <a:r>
              <a:rPr sz="2800" spc="-40" dirty="0"/>
              <a:t>Make </a:t>
            </a:r>
            <a:r>
              <a:rPr sz="2800" spc="5" dirty="0"/>
              <a:t>a</a:t>
            </a:r>
            <a:r>
              <a:rPr sz="2800" spc="-5" dirty="0"/>
              <a:t> </a:t>
            </a:r>
            <a:r>
              <a:rPr sz="2800" spc="-85" dirty="0"/>
              <a:t>Rhythm</a:t>
            </a:r>
            <a:endParaRPr sz="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9640"/>
          </a:xfrm>
          <a:custGeom>
            <a:avLst/>
            <a:gdLst/>
            <a:ahLst/>
            <a:cxnLst/>
            <a:rect l="l" t="t" r="r" b="b"/>
            <a:pathLst>
              <a:path w="4572000" h="929640">
                <a:moveTo>
                  <a:pt x="0" y="929131"/>
                </a:moveTo>
                <a:lnTo>
                  <a:pt x="4572000" y="929131"/>
                </a:lnTo>
                <a:lnTo>
                  <a:pt x="4572000" y="0"/>
                </a:lnTo>
                <a:lnTo>
                  <a:pt x="0" y="0"/>
                </a:lnTo>
                <a:lnTo>
                  <a:pt x="0" y="929131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1232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9132"/>
            <a:ext cx="4572000" cy="1801495"/>
          </a:xfrm>
          <a:custGeom>
            <a:avLst/>
            <a:gdLst/>
            <a:ahLst/>
            <a:cxnLst/>
            <a:rect l="l" t="t" r="r" b="b"/>
            <a:pathLst>
              <a:path w="4572000" h="1801495">
                <a:moveTo>
                  <a:pt x="0" y="1801368"/>
                </a:moveTo>
                <a:lnTo>
                  <a:pt x="4572000" y="1801368"/>
                </a:lnTo>
                <a:lnTo>
                  <a:pt x="4572000" y="0"/>
                </a:lnTo>
                <a:lnTo>
                  <a:pt x="0" y="0"/>
                </a:lnTo>
                <a:lnTo>
                  <a:pt x="0" y="1801368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16432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730500"/>
            <a:ext cx="4572000" cy="2616200"/>
          </a:xfrm>
          <a:custGeom>
            <a:avLst/>
            <a:gdLst/>
            <a:ahLst/>
            <a:cxnLst/>
            <a:rect l="l" t="t" r="r" b="b"/>
            <a:pathLst>
              <a:path w="4572000" h="2616200">
                <a:moveTo>
                  <a:pt x="0" y="2616200"/>
                </a:moveTo>
                <a:lnTo>
                  <a:pt x="4572000" y="2616200"/>
                </a:lnTo>
                <a:lnTo>
                  <a:pt x="4572000" y="0"/>
                </a:lnTo>
                <a:lnTo>
                  <a:pt x="0" y="0"/>
                </a:lnTo>
                <a:lnTo>
                  <a:pt x="0" y="261620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27178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5346700"/>
            <a:ext cx="4572000" cy="1054100"/>
          </a:xfrm>
          <a:custGeom>
            <a:avLst/>
            <a:gdLst/>
            <a:ahLst/>
            <a:cxnLst/>
            <a:rect l="l" t="t" r="r" b="b"/>
            <a:pathLst>
              <a:path w="4572000" h="1054100">
                <a:moveTo>
                  <a:pt x="0" y="1054100"/>
                </a:moveTo>
                <a:lnTo>
                  <a:pt x="4572000" y="1054100"/>
                </a:lnTo>
                <a:lnTo>
                  <a:pt x="4572000" y="0"/>
                </a:lnTo>
                <a:lnTo>
                  <a:pt x="0" y="0"/>
                </a:lnTo>
                <a:lnTo>
                  <a:pt x="0" y="105410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53340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586026" y="5880100"/>
            <a:ext cx="140017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Press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space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key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start.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35" dirty="0"/>
              <a:t>Make </a:t>
            </a:r>
            <a:r>
              <a:rPr dirty="0"/>
              <a:t>a</a:t>
            </a:r>
            <a:r>
              <a:rPr spc="-5" dirty="0"/>
              <a:t> </a:t>
            </a:r>
            <a:r>
              <a:rPr spc="-75" dirty="0"/>
              <a:t>Rhythm</a:t>
            </a:r>
          </a:p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00" spc="10" dirty="0">
                <a:latin typeface="Calibri"/>
                <a:cs typeface="Calibri"/>
              </a:rPr>
              <a:t>scratch.mit.edu/music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803869" y="1073150"/>
            <a:ext cx="967105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00A1CB"/>
                </a:solidFill>
                <a:latin typeface="Cambria"/>
                <a:cs typeface="Cambria"/>
              </a:rPr>
              <a:t>GET</a:t>
            </a:r>
            <a:r>
              <a:rPr sz="1400" b="1" spc="105" dirty="0">
                <a:solidFill>
                  <a:srgbClr val="00A1CB"/>
                </a:solidFill>
                <a:latin typeface="Cambria"/>
                <a:cs typeface="Cambria"/>
              </a:rPr>
              <a:t> </a:t>
            </a:r>
            <a:r>
              <a:rPr sz="1400" b="1" spc="-15" dirty="0">
                <a:solidFill>
                  <a:srgbClr val="00A1CB"/>
                </a:solidFill>
                <a:latin typeface="Cambria"/>
                <a:cs typeface="Cambria"/>
              </a:rPr>
              <a:t>READY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998433" y="5492750"/>
            <a:ext cx="580390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6BA883"/>
                </a:solidFill>
                <a:latin typeface="Cambria"/>
                <a:cs typeface="Cambria"/>
              </a:rPr>
              <a:t>TRY</a:t>
            </a:r>
            <a:r>
              <a:rPr sz="1400" b="1" spc="95" dirty="0">
                <a:solidFill>
                  <a:srgbClr val="6BA883"/>
                </a:solidFill>
                <a:latin typeface="Cambria"/>
                <a:cs typeface="Cambria"/>
              </a:rPr>
              <a:t> </a:t>
            </a:r>
            <a:r>
              <a:rPr sz="1400" b="1" spc="-35" dirty="0">
                <a:solidFill>
                  <a:srgbClr val="6BA883"/>
                </a:solidFill>
                <a:latin typeface="Cambria"/>
                <a:cs typeface="Cambria"/>
              </a:rPr>
              <a:t>IT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09242" y="2922892"/>
            <a:ext cx="1366520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939598"/>
                </a:solidFill>
                <a:latin typeface="Cambria"/>
                <a:cs typeface="Cambria"/>
              </a:rPr>
              <a:t>ADD  </a:t>
            </a:r>
            <a:r>
              <a:rPr sz="1400" b="1" spc="-15" dirty="0">
                <a:solidFill>
                  <a:srgbClr val="939598"/>
                </a:solidFill>
                <a:latin typeface="Cambria"/>
                <a:cs typeface="Cambria"/>
              </a:rPr>
              <a:t>THIS</a:t>
            </a:r>
            <a:r>
              <a:rPr sz="1400" b="1" spc="90" dirty="0">
                <a:solidFill>
                  <a:srgbClr val="939598"/>
                </a:solidFill>
                <a:latin typeface="Cambria"/>
                <a:cs typeface="Cambria"/>
              </a:rPr>
              <a:t> </a:t>
            </a:r>
            <a:r>
              <a:rPr sz="1400" b="1" spc="30" dirty="0">
                <a:solidFill>
                  <a:srgbClr val="939598"/>
                </a:solidFill>
                <a:latin typeface="Cambria"/>
                <a:cs typeface="Cambria"/>
              </a:rPr>
              <a:t>CODE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285125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336547" y="1590039"/>
            <a:ext cx="609600" cy="57403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285125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69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01179" y="1520825"/>
            <a:ext cx="563879" cy="30662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01179" y="1520825"/>
            <a:ext cx="563880" cy="306705"/>
          </a:xfrm>
          <a:custGeom>
            <a:avLst/>
            <a:gdLst/>
            <a:ahLst/>
            <a:cxnLst/>
            <a:rect l="l" t="t" r="r" b="b"/>
            <a:pathLst>
              <a:path w="563880" h="306705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230428"/>
                </a:lnTo>
                <a:lnTo>
                  <a:pt x="1190" y="274481"/>
                </a:lnTo>
                <a:lnTo>
                  <a:pt x="9525" y="297103"/>
                </a:lnTo>
                <a:lnTo>
                  <a:pt x="32146" y="305438"/>
                </a:lnTo>
                <a:lnTo>
                  <a:pt x="76200" y="306628"/>
                </a:lnTo>
                <a:lnTo>
                  <a:pt x="487680" y="306628"/>
                </a:lnTo>
                <a:lnTo>
                  <a:pt x="531733" y="305438"/>
                </a:lnTo>
                <a:lnTo>
                  <a:pt x="554355" y="297103"/>
                </a:lnTo>
                <a:lnTo>
                  <a:pt x="562689" y="274481"/>
                </a:lnTo>
                <a:lnTo>
                  <a:pt x="563880" y="230428"/>
                </a:lnTo>
                <a:lnTo>
                  <a:pt x="563880" y="76200"/>
                </a:lnTo>
                <a:lnTo>
                  <a:pt x="562689" y="32146"/>
                </a:lnTo>
                <a:lnTo>
                  <a:pt x="554355" y="9525"/>
                </a:lnTo>
                <a:lnTo>
                  <a:pt x="531733" y="1190"/>
                </a:lnTo>
                <a:lnTo>
                  <a:pt x="48768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10060" y="1789620"/>
            <a:ext cx="0" cy="210820"/>
          </a:xfrm>
          <a:custGeom>
            <a:avLst/>
            <a:gdLst/>
            <a:ahLst/>
            <a:cxnLst/>
            <a:rect l="l" t="t" r="r" b="b"/>
            <a:pathLst>
              <a:path h="210819">
                <a:moveTo>
                  <a:pt x="0" y="210769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222288" y="1526085"/>
            <a:ext cx="3123565" cy="614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13915" marR="5080">
              <a:lnSpc>
                <a:spcPct val="1111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drum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from  the </a:t>
            </a:r>
            <a:r>
              <a:rPr sz="900" b="1" spc="-5" dirty="0">
                <a:solidFill>
                  <a:srgbClr val="636466"/>
                </a:solidFill>
                <a:latin typeface="Calibri"/>
                <a:cs typeface="Calibri"/>
              </a:rPr>
              <a:t>Music</a:t>
            </a:r>
            <a:r>
              <a:rPr sz="900" b="1" spc="-1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theme.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0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12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backdrop.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2346325" y="1958975"/>
            <a:ext cx="1176527" cy="27432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346325" y="1958975"/>
            <a:ext cx="1176655" cy="274320"/>
          </a:xfrm>
          <a:custGeom>
            <a:avLst/>
            <a:gdLst/>
            <a:ahLst/>
            <a:cxnLst/>
            <a:rect l="l" t="t" r="r" b="b"/>
            <a:pathLst>
              <a:path w="1176654" h="27431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198120"/>
                </a:lnTo>
                <a:lnTo>
                  <a:pt x="1190" y="242173"/>
                </a:lnTo>
                <a:lnTo>
                  <a:pt x="9525" y="264795"/>
                </a:lnTo>
                <a:lnTo>
                  <a:pt x="32146" y="273129"/>
                </a:lnTo>
                <a:lnTo>
                  <a:pt x="76200" y="274320"/>
                </a:lnTo>
                <a:lnTo>
                  <a:pt x="1100328" y="274320"/>
                </a:lnTo>
                <a:lnTo>
                  <a:pt x="1144381" y="273129"/>
                </a:lnTo>
                <a:lnTo>
                  <a:pt x="1167003" y="264795"/>
                </a:lnTo>
                <a:lnTo>
                  <a:pt x="1175337" y="242173"/>
                </a:lnTo>
                <a:lnTo>
                  <a:pt x="1176528" y="198120"/>
                </a:lnTo>
                <a:lnTo>
                  <a:pt x="1176528" y="76200"/>
                </a:lnTo>
                <a:lnTo>
                  <a:pt x="1175337" y="32146"/>
                </a:lnTo>
                <a:lnTo>
                  <a:pt x="1167003" y="9525"/>
                </a:lnTo>
                <a:lnTo>
                  <a:pt x="1144381" y="1190"/>
                </a:lnTo>
                <a:lnTo>
                  <a:pt x="1100328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877426" y="1856955"/>
            <a:ext cx="45085" cy="150495"/>
          </a:xfrm>
          <a:custGeom>
            <a:avLst/>
            <a:gdLst/>
            <a:ahLst/>
            <a:cxnLst/>
            <a:rect l="l" t="t" r="r" b="b"/>
            <a:pathLst>
              <a:path w="45085" h="150494">
                <a:moveTo>
                  <a:pt x="0" y="0"/>
                </a:moveTo>
                <a:lnTo>
                  <a:pt x="44970" y="150253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621404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636270" y="0"/>
                </a:moveTo>
                <a:lnTo>
                  <a:pt x="76200" y="0"/>
                </a:ln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708400" y="1598930"/>
            <a:ext cx="538479" cy="5562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621404" y="1520825"/>
            <a:ext cx="712470" cy="712470"/>
          </a:xfrm>
          <a:custGeom>
            <a:avLst/>
            <a:gdLst/>
            <a:ahLst/>
            <a:cxnLst/>
            <a:rect l="l" t="t" r="r" b="b"/>
            <a:pathLst>
              <a:path w="712470" h="71246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636270"/>
                </a:lnTo>
                <a:lnTo>
                  <a:pt x="1190" y="680323"/>
                </a:lnTo>
                <a:lnTo>
                  <a:pt x="9525" y="702945"/>
                </a:lnTo>
                <a:lnTo>
                  <a:pt x="32146" y="711279"/>
                </a:lnTo>
                <a:lnTo>
                  <a:pt x="76200" y="712470"/>
                </a:lnTo>
                <a:lnTo>
                  <a:pt x="636270" y="712470"/>
                </a:lnTo>
                <a:lnTo>
                  <a:pt x="680323" y="711279"/>
                </a:lnTo>
                <a:lnTo>
                  <a:pt x="702945" y="702945"/>
                </a:lnTo>
                <a:lnTo>
                  <a:pt x="711279" y="680323"/>
                </a:lnTo>
                <a:lnTo>
                  <a:pt x="712470" y="636270"/>
                </a:lnTo>
                <a:lnTo>
                  <a:pt x="712470" y="76200"/>
                </a:lnTo>
                <a:lnTo>
                  <a:pt x="711279" y="32146"/>
                </a:lnTo>
                <a:lnTo>
                  <a:pt x="702945" y="9525"/>
                </a:lnTo>
                <a:lnTo>
                  <a:pt x="680323" y="1190"/>
                </a:lnTo>
                <a:lnTo>
                  <a:pt x="63627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171700" y="1412239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8060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21891" y="3263353"/>
            <a:ext cx="1728216" cy="172821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362200" y="3746500"/>
            <a:ext cx="848360" cy="0"/>
          </a:xfrm>
          <a:custGeom>
            <a:avLst/>
            <a:gdLst/>
            <a:ahLst/>
            <a:cxnLst/>
            <a:rect l="l" t="t" r="r" b="b"/>
            <a:pathLst>
              <a:path w="848360">
                <a:moveTo>
                  <a:pt x="848106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3229368" y="3647137"/>
            <a:ext cx="1113790" cy="7772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21590">
              <a:lnSpc>
                <a:spcPct val="1111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Type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how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many</a:t>
            </a:r>
            <a:r>
              <a:rPr sz="900" b="1" spc="-1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times 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you want</a:t>
            </a:r>
            <a:r>
              <a:rPr sz="900" b="1" spc="-1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repeat.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Try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different</a:t>
            </a:r>
            <a:r>
              <a:rPr sz="900" b="1" spc="-114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numbers</a:t>
            </a:r>
            <a:endParaRPr sz="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change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1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rhythm.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629039" y="4203700"/>
            <a:ext cx="579755" cy="0"/>
          </a:xfrm>
          <a:custGeom>
            <a:avLst/>
            <a:gdLst/>
            <a:ahLst/>
            <a:cxnLst/>
            <a:rect l="l" t="t" r="r" b="b"/>
            <a:pathLst>
              <a:path w="579755">
                <a:moveTo>
                  <a:pt x="579399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6286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6900" y="5940425"/>
            <a:ext cx="652145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000" b="1" spc="-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235580" y="5924677"/>
            <a:ext cx="100965" cy="182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100" b="1" spc="35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145806" y="1864614"/>
            <a:ext cx="2280399" cy="1719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145806" y="3731514"/>
            <a:ext cx="2280399" cy="170137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17034" y="4417377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70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7"/>
                </a:lnTo>
                <a:lnTo>
                  <a:pt x="88392" y="136017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9"/>
                </a:lnTo>
                <a:lnTo>
                  <a:pt x="88392" y="21208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70">
                <a:moveTo>
                  <a:pt x="88392" y="21208"/>
                </a:moveTo>
                <a:lnTo>
                  <a:pt x="73939" y="21209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8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25470" y="4448352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49821" y="4417377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4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9"/>
                </a:lnTo>
                <a:lnTo>
                  <a:pt x="736" y="9271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50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50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2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028971" y="1276350"/>
            <a:ext cx="2514600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30" dirty="0">
                <a:solidFill>
                  <a:srgbClr val="FFFFFF"/>
                </a:solidFill>
                <a:latin typeface="Calibri"/>
                <a:cs typeface="Calibri"/>
              </a:rPr>
              <a:t>Switch </a:t>
            </a:r>
            <a:r>
              <a:rPr sz="1200" b="1" spc="5" dirty="0">
                <a:solidFill>
                  <a:srgbClr val="FFFFFF"/>
                </a:solidFill>
                <a:latin typeface="Calibri"/>
                <a:cs typeface="Calibri"/>
              </a:rPr>
              <a:t>between </a:t>
            </a:r>
            <a:r>
              <a:rPr sz="1200" b="1" spc="20" dirty="0">
                <a:solidFill>
                  <a:srgbClr val="FFFFFF"/>
                </a:solidFill>
                <a:latin typeface="Calibri"/>
                <a:cs typeface="Calibri"/>
              </a:rPr>
              <a:t>costumes</a:t>
            </a:r>
            <a:r>
              <a:rPr sz="1200" b="1" spc="-1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5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1200" b="1" spc="20" dirty="0">
                <a:solidFill>
                  <a:srgbClr val="FFFFFF"/>
                </a:solidFill>
                <a:latin typeface="Calibri"/>
                <a:cs typeface="Calibri"/>
              </a:rPr>
              <a:t>animate.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3428" rIns="0" bIns="0" rtlCol="0">
            <a:spAutoFit/>
          </a:bodyPr>
          <a:lstStyle/>
          <a:p>
            <a:pPr marL="800735">
              <a:lnSpc>
                <a:spcPct val="100000"/>
              </a:lnSpc>
            </a:pPr>
            <a:r>
              <a:rPr sz="2800" spc="-55" dirty="0"/>
              <a:t>Animate </a:t>
            </a:r>
            <a:r>
              <a:rPr sz="2800" spc="5" dirty="0"/>
              <a:t>a</a:t>
            </a:r>
            <a:r>
              <a:rPr sz="2800" spc="35" dirty="0"/>
              <a:t> </a:t>
            </a:r>
            <a:r>
              <a:rPr sz="2800" spc="-195" dirty="0"/>
              <a:t>Drum</a:t>
            </a:r>
            <a:endParaRPr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920750"/>
          </a:xfrm>
          <a:custGeom>
            <a:avLst/>
            <a:gdLst/>
            <a:ahLst/>
            <a:cxnLst/>
            <a:rect l="l" t="t" r="r" b="b"/>
            <a:pathLst>
              <a:path w="4572000" h="920750">
                <a:moveTo>
                  <a:pt x="0" y="920750"/>
                </a:moveTo>
                <a:lnTo>
                  <a:pt x="4572000" y="920750"/>
                </a:lnTo>
                <a:lnTo>
                  <a:pt x="4572000" y="0"/>
                </a:lnTo>
                <a:lnTo>
                  <a:pt x="0" y="0"/>
                </a:lnTo>
                <a:lnTo>
                  <a:pt x="0" y="92075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1232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20750"/>
            <a:ext cx="4572000" cy="2127250"/>
          </a:xfrm>
          <a:custGeom>
            <a:avLst/>
            <a:gdLst/>
            <a:ahLst/>
            <a:cxnLst/>
            <a:rect l="l" t="t" r="r" b="b"/>
            <a:pathLst>
              <a:path w="4572000" h="2127250">
                <a:moveTo>
                  <a:pt x="0" y="2127262"/>
                </a:moveTo>
                <a:lnTo>
                  <a:pt x="4572000" y="2127262"/>
                </a:lnTo>
                <a:lnTo>
                  <a:pt x="4572000" y="0"/>
                </a:lnTo>
                <a:lnTo>
                  <a:pt x="0" y="0"/>
                </a:lnTo>
                <a:lnTo>
                  <a:pt x="0" y="212726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0805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3048012"/>
            <a:ext cx="4572000" cy="2552700"/>
          </a:xfrm>
          <a:custGeom>
            <a:avLst/>
            <a:gdLst/>
            <a:ahLst/>
            <a:cxnLst/>
            <a:rect l="l" t="t" r="r" b="b"/>
            <a:pathLst>
              <a:path w="4572000" h="2552700">
                <a:moveTo>
                  <a:pt x="0" y="2552687"/>
                </a:moveTo>
                <a:lnTo>
                  <a:pt x="4572000" y="2552687"/>
                </a:lnTo>
                <a:lnTo>
                  <a:pt x="4572000" y="0"/>
                </a:lnTo>
                <a:lnTo>
                  <a:pt x="0" y="0"/>
                </a:lnTo>
                <a:lnTo>
                  <a:pt x="0" y="2552687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30353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517396" y="3677191"/>
            <a:ext cx="1537195" cy="17617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68670" y="2188324"/>
            <a:ext cx="596900" cy="631190"/>
          </a:xfrm>
          <a:custGeom>
            <a:avLst/>
            <a:gdLst/>
            <a:ahLst/>
            <a:cxnLst/>
            <a:rect l="l" t="t" r="r" b="b"/>
            <a:pathLst>
              <a:path w="596900" h="631189">
                <a:moveTo>
                  <a:pt x="544652" y="0"/>
                </a:moveTo>
                <a:lnTo>
                  <a:pt x="51892" y="0"/>
                </a:lnTo>
                <a:lnTo>
                  <a:pt x="21892" y="810"/>
                </a:lnTo>
                <a:lnTo>
                  <a:pt x="6486" y="6486"/>
                </a:lnTo>
                <a:lnTo>
                  <a:pt x="810" y="21892"/>
                </a:lnTo>
                <a:lnTo>
                  <a:pt x="0" y="51892"/>
                </a:lnTo>
                <a:lnTo>
                  <a:pt x="0" y="578904"/>
                </a:lnTo>
                <a:lnTo>
                  <a:pt x="810" y="608911"/>
                </a:lnTo>
                <a:lnTo>
                  <a:pt x="6486" y="624320"/>
                </a:lnTo>
                <a:lnTo>
                  <a:pt x="21892" y="629997"/>
                </a:lnTo>
                <a:lnTo>
                  <a:pt x="51892" y="630809"/>
                </a:lnTo>
                <a:lnTo>
                  <a:pt x="544652" y="630809"/>
                </a:lnTo>
                <a:lnTo>
                  <a:pt x="574659" y="629997"/>
                </a:lnTo>
                <a:lnTo>
                  <a:pt x="590068" y="624320"/>
                </a:lnTo>
                <a:lnTo>
                  <a:pt x="595746" y="608911"/>
                </a:lnTo>
                <a:lnTo>
                  <a:pt x="596557" y="578904"/>
                </a:lnTo>
                <a:lnTo>
                  <a:pt x="596557" y="51892"/>
                </a:lnTo>
                <a:lnTo>
                  <a:pt x="595746" y="21892"/>
                </a:lnTo>
                <a:lnTo>
                  <a:pt x="590068" y="6486"/>
                </a:lnTo>
                <a:lnTo>
                  <a:pt x="574659" y="810"/>
                </a:lnTo>
                <a:lnTo>
                  <a:pt x="54465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61203" y="2259253"/>
            <a:ext cx="411479" cy="51435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68670" y="2188324"/>
            <a:ext cx="596900" cy="631190"/>
          </a:xfrm>
          <a:custGeom>
            <a:avLst/>
            <a:gdLst/>
            <a:ahLst/>
            <a:cxnLst/>
            <a:rect l="l" t="t" r="r" b="b"/>
            <a:pathLst>
              <a:path w="596900" h="631189">
                <a:moveTo>
                  <a:pt x="51892" y="0"/>
                </a:moveTo>
                <a:lnTo>
                  <a:pt x="21892" y="810"/>
                </a:lnTo>
                <a:lnTo>
                  <a:pt x="6486" y="6486"/>
                </a:lnTo>
                <a:lnTo>
                  <a:pt x="810" y="21892"/>
                </a:lnTo>
                <a:lnTo>
                  <a:pt x="0" y="51892"/>
                </a:lnTo>
                <a:lnTo>
                  <a:pt x="0" y="578904"/>
                </a:lnTo>
                <a:lnTo>
                  <a:pt x="810" y="608911"/>
                </a:lnTo>
                <a:lnTo>
                  <a:pt x="6486" y="624320"/>
                </a:lnTo>
                <a:lnTo>
                  <a:pt x="21892" y="629997"/>
                </a:lnTo>
                <a:lnTo>
                  <a:pt x="51892" y="630809"/>
                </a:lnTo>
                <a:lnTo>
                  <a:pt x="544652" y="630809"/>
                </a:lnTo>
                <a:lnTo>
                  <a:pt x="574659" y="629997"/>
                </a:lnTo>
                <a:lnTo>
                  <a:pt x="590068" y="624320"/>
                </a:lnTo>
                <a:lnTo>
                  <a:pt x="595746" y="608911"/>
                </a:lnTo>
                <a:lnTo>
                  <a:pt x="596557" y="578904"/>
                </a:lnTo>
                <a:lnTo>
                  <a:pt x="596557" y="51892"/>
                </a:lnTo>
                <a:lnTo>
                  <a:pt x="595746" y="21892"/>
                </a:lnTo>
                <a:lnTo>
                  <a:pt x="590068" y="6486"/>
                </a:lnTo>
                <a:lnTo>
                  <a:pt x="574659" y="810"/>
                </a:lnTo>
                <a:lnTo>
                  <a:pt x="544652" y="0"/>
                </a:lnTo>
                <a:lnTo>
                  <a:pt x="51892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027859" y="2673070"/>
            <a:ext cx="218376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-15" dirty="0">
                <a:solidFill>
                  <a:srgbClr val="636466"/>
                </a:solidFill>
                <a:latin typeface="Calibri"/>
                <a:cs typeface="Calibri"/>
              </a:rPr>
              <a:t>You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can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use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paint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tools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change</a:t>
            </a:r>
            <a:r>
              <a:rPr sz="900" b="1" spc="-3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colors.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0" y="5600700"/>
            <a:ext cx="4572000" cy="800100"/>
          </a:xfrm>
          <a:custGeom>
            <a:avLst/>
            <a:gdLst/>
            <a:ahLst/>
            <a:cxnLst/>
            <a:rect l="l" t="t" r="r" b="b"/>
            <a:pathLst>
              <a:path w="4572000" h="800100">
                <a:moveTo>
                  <a:pt x="0" y="800100"/>
                </a:moveTo>
                <a:lnTo>
                  <a:pt x="4572000" y="800100"/>
                </a:lnTo>
                <a:lnTo>
                  <a:pt x="4572000" y="0"/>
                </a:lnTo>
                <a:lnTo>
                  <a:pt x="0" y="0"/>
                </a:lnTo>
                <a:lnTo>
                  <a:pt x="0" y="800100"/>
                </a:lnTo>
                <a:close/>
              </a:path>
            </a:pathLst>
          </a:custGeom>
          <a:solidFill>
            <a:srgbClr val="CCE7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0" y="5588000"/>
            <a:ext cx="4572000" cy="25400"/>
          </a:xfrm>
          <a:custGeom>
            <a:avLst/>
            <a:gdLst/>
            <a:ahLst/>
            <a:cxnLst/>
            <a:rect l="l" t="t" r="r" b="b"/>
            <a:pathLst>
              <a:path w="4572000" h="25400">
                <a:moveTo>
                  <a:pt x="0" y="25400"/>
                </a:moveTo>
                <a:lnTo>
                  <a:pt x="4572000" y="25400"/>
                </a:lnTo>
                <a:lnTo>
                  <a:pt x="457200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45" dirty="0"/>
              <a:t>Animate </a:t>
            </a:r>
            <a:r>
              <a:rPr dirty="0"/>
              <a:t>a</a:t>
            </a:r>
            <a:r>
              <a:rPr spc="-10" dirty="0"/>
              <a:t> </a:t>
            </a:r>
            <a:r>
              <a:rPr spc="-165" dirty="0"/>
              <a:t>Drum</a:t>
            </a:r>
          </a:p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00" spc="10" dirty="0">
                <a:latin typeface="Calibri"/>
                <a:cs typeface="Calibri"/>
              </a:rPr>
              <a:t>scratch.mit.edu/music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803869" y="1035050"/>
            <a:ext cx="967105" cy="2305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b="1" spc="-45" dirty="0">
                <a:solidFill>
                  <a:srgbClr val="00A1CB"/>
                </a:solidFill>
                <a:latin typeface="Cambria"/>
                <a:cs typeface="Cambria"/>
              </a:rPr>
              <a:t>GET</a:t>
            </a:r>
            <a:r>
              <a:rPr sz="1400" b="1" spc="105" dirty="0">
                <a:solidFill>
                  <a:srgbClr val="00A1CB"/>
                </a:solidFill>
                <a:latin typeface="Cambria"/>
                <a:cs typeface="Cambria"/>
              </a:rPr>
              <a:t> </a:t>
            </a:r>
            <a:r>
              <a:rPr sz="1400" b="1" spc="-15" dirty="0">
                <a:solidFill>
                  <a:srgbClr val="00A1CB"/>
                </a:solidFill>
                <a:latin typeface="Cambria"/>
                <a:cs typeface="Cambria"/>
              </a:rPr>
              <a:t>READY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475384" y="5721350"/>
            <a:ext cx="1621790" cy="4762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445" algn="ctr">
              <a:lnSpc>
                <a:spcPct val="100000"/>
              </a:lnSpc>
            </a:pPr>
            <a:r>
              <a:rPr sz="1400" b="1" spc="-45" dirty="0">
                <a:solidFill>
                  <a:srgbClr val="6BA883"/>
                </a:solidFill>
                <a:latin typeface="Cambria"/>
                <a:cs typeface="Cambria"/>
              </a:rPr>
              <a:t>TRY</a:t>
            </a:r>
            <a:r>
              <a:rPr sz="1400" b="1" spc="95" dirty="0">
                <a:solidFill>
                  <a:srgbClr val="6BA883"/>
                </a:solidFill>
                <a:latin typeface="Cambria"/>
                <a:cs typeface="Cambria"/>
              </a:rPr>
              <a:t> </a:t>
            </a:r>
            <a:r>
              <a:rPr sz="1400" b="1" spc="-35" dirty="0">
                <a:solidFill>
                  <a:srgbClr val="6BA883"/>
                </a:solidFill>
                <a:latin typeface="Cambria"/>
                <a:cs typeface="Cambria"/>
              </a:rPr>
              <a:t>IT</a:t>
            </a:r>
            <a:endParaRPr sz="14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869"/>
              </a:spcBef>
            </a:pP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Press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left</a:t>
            </a:r>
            <a:r>
              <a:rPr sz="900" b="1" spc="-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40" dirty="0">
                <a:solidFill>
                  <a:srgbClr val="636466"/>
                </a:solidFill>
                <a:latin typeface="Calibri"/>
                <a:cs typeface="Calibri"/>
              </a:rPr>
              <a:t>arrow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key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start.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56463" y="1365900"/>
            <a:ext cx="1021715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11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Choose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5" dirty="0">
                <a:solidFill>
                  <a:srgbClr val="636466"/>
                </a:solidFill>
                <a:latin typeface="Calibri"/>
                <a:cs typeface="Calibri"/>
              </a:rPr>
              <a:t>a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20" dirty="0">
                <a:solidFill>
                  <a:srgbClr val="636466"/>
                </a:solidFill>
                <a:latin typeface="Calibri"/>
                <a:cs typeface="Calibri"/>
              </a:rPr>
              <a:t>drum</a:t>
            </a:r>
            <a:r>
              <a:rPr sz="900" b="1" spc="-4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from  the </a:t>
            </a:r>
            <a:r>
              <a:rPr sz="900" b="1" spc="-5" dirty="0">
                <a:solidFill>
                  <a:srgbClr val="636466"/>
                </a:solidFill>
                <a:latin typeface="Calibri"/>
                <a:cs typeface="Calibri"/>
              </a:rPr>
              <a:t>Music</a:t>
            </a:r>
            <a:r>
              <a:rPr sz="900" b="1" spc="-125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theme.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478688" y="1804835"/>
            <a:ext cx="1176527" cy="27432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78688" y="1804835"/>
            <a:ext cx="1176655" cy="274320"/>
          </a:xfrm>
          <a:custGeom>
            <a:avLst/>
            <a:gdLst/>
            <a:ahLst/>
            <a:cxnLst/>
            <a:rect l="l" t="t" r="r" b="b"/>
            <a:pathLst>
              <a:path w="1176655" h="27431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198120"/>
                </a:lnTo>
                <a:lnTo>
                  <a:pt x="1190" y="242173"/>
                </a:lnTo>
                <a:lnTo>
                  <a:pt x="9525" y="264795"/>
                </a:lnTo>
                <a:lnTo>
                  <a:pt x="32146" y="273129"/>
                </a:lnTo>
                <a:lnTo>
                  <a:pt x="76200" y="274320"/>
                </a:lnTo>
                <a:lnTo>
                  <a:pt x="1100328" y="274320"/>
                </a:lnTo>
                <a:lnTo>
                  <a:pt x="1144381" y="273129"/>
                </a:lnTo>
                <a:lnTo>
                  <a:pt x="1167003" y="264795"/>
                </a:lnTo>
                <a:lnTo>
                  <a:pt x="1175337" y="242173"/>
                </a:lnTo>
                <a:lnTo>
                  <a:pt x="1176528" y="198120"/>
                </a:lnTo>
                <a:lnTo>
                  <a:pt x="1176528" y="76200"/>
                </a:lnTo>
                <a:lnTo>
                  <a:pt x="1175337" y="32146"/>
                </a:lnTo>
                <a:lnTo>
                  <a:pt x="1167003" y="9525"/>
                </a:lnTo>
                <a:lnTo>
                  <a:pt x="1144381" y="1190"/>
                </a:lnTo>
                <a:lnTo>
                  <a:pt x="1100328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44378" y="1700110"/>
            <a:ext cx="83185" cy="163195"/>
          </a:xfrm>
          <a:custGeom>
            <a:avLst/>
            <a:gdLst/>
            <a:ahLst/>
            <a:cxnLst/>
            <a:rect l="l" t="t" r="r" b="b"/>
            <a:pathLst>
              <a:path w="83184" h="163194">
                <a:moveTo>
                  <a:pt x="0" y="0"/>
                </a:moveTo>
                <a:lnTo>
                  <a:pt x="83070" y="162953"/>
                </a:lnTo>
              </a:path>
            </a:pathLst>
          </a:custGeom>
          <a:ln w="10160">
            <a:solidFill>
              <a:srgbClr val="6364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851736" y="1352550"/>
            <a:ext cx="0" cy="1555750"/>
          </a:xfrm>
          <a:custGeom>
            <a:avLst/>
            <a:gdLst/>
            <a:ahLst/>
            <a:cxnLst/>
            <a:rect l="l" t="t" r="r" b="b"/>
            <a:pathLst>
              <a:path h="1555750">
                <a:moveTo>
                  <a:pt x="0" y="0"/>
                </a:moveTo>
                <a:lnTo>
                  <a:pt x="0" y="1555750"/>
                </a:lnTo>
              </a:path>
            </a:pathLst>
          </a:custGeom>
          <a:ln w="12700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2027859" y="1378749"/>
            <a:ext cx="45021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12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2487320" y="1357160"/>
            <a:ext cx="605790" cy="18668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3102698" y="1378749"/>
            <a:ext cx="121094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tab</a:t>
            </a:r>
            <a:r>
              <a:rPr sz="900" b="1" spc="-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5" dirty="0">
                <a:solidFill>
                  <a:srgbClr val="636466"/>
                </a:solidFill>
                <a:latin typeface="Calibri"/>
                <a:cs typeface="Calibri"/>
              </a:rPr>
              <a:t>to</a:t>
            </a:r>
            <a:r>
              <a:rPr sz="900" b="1" spc="-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see</a:t>
            </a:r>
            <a:r>
              <a:rPr sz="900" b="1" spc="-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</a:t>
            </a:r>
            <a:r>
              <a:rPr sz="900" b="1" spc="-5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5" dirty="0">
                <a:solidFill>
                  <a:srgbClr val="636466"/>
                </a:solidFill>
                <a:latin typeface="Calibri"/>
                <a:cs typeface="Calibri"/>
              </a:rPr>
              <a:t>costumes.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2050084" y="1621205"/>
            <a:ext cx="1787537" cy="97276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050084" y="1621205"/>
            <a:ext cx="1788795" cy="972819"/>
          </a:xfrm>
          <a:custGeom>
            <a:avLst/>
            <a:gdLst/>
            <a:ahLst/>
            <a:cxnLst/>
            <a:rect l="l" t="t" r="r" b="b"/>
            <a:pathLst>
              <a:path w="1788795" h="972819">
                <a:moveTo>
                  <a:pt x="76200" y="0"/>
                </a:moveTo>
                <a:lnTo>
                  <a:pt x="32146" y="1190"/>
                </a:lnTo>
                <a:lnTo>
                  <a:pt x="9525" y="9525"/>
                </a:lnTo>
                <a:lnTo>
                  <a:pt x="1190" y="32146"/>
                </a:lnTo>
                <a:lnTo>
                  <a:pt x="0" y="76200"/>
                </a:lnTo>
                <a:lnTo>
                  <a:pt x="0" y="896569"/>
                </a:lnTo>
                <a:lnTo>
                  <a:pt x="1190" y="940622"/>
                </a:lnTo>
                <a:lnTo>
                  <a:pt x="9525" y="963244"/>
                </a:lnTo>
                <a:lnTo>
                  <a:pt x="32146" y="971578"/>
                </a:lnTo>
                <a:lnTo>
                  <a:pt x="76200" y="972769"/>
                </a:lnTo>
                <a:lnTo>
                  <a:pt x="1712290" y="972769"/>
                </a:lnTo>
                <a:lnTo>
                  <a:pt x="1756343" y="971578"/>
                </a:lnTo>
                <a:lnTo>
                  <a:pt x="1778965" y="963244"/>
                </a:lnTo>
                <a:lnTo>
                  <a:pt x="1787299" y="940622"/>
                </a:lnTo>
                <a:lnTo>
                  <a:pt x="1788490" y="896569"/>
                </a:lnTo>
                <a:lnTo>
                  <a:pt x="1788490" y="76200"/>
                </a:lnTo>
                <a:lnTo>
                  <a:pt x="1787299" y="32146"/>
                </a:lnTo>
                <a:lnTo>
                  <a:pt x="1778965" y="9525"/>
                </a:lnTo>
                <a:lnTo>
                  <a:pt x="1756343" y="1190"/>
                </a:lnTo>
                <a:lnTo>
                  <a:pt x="1712290" y="0"/>
                </a:lnTo>
                <a:lnTo>
                  <a:pt x="76200" y="0"/>
                </a:lnTo>
                <a:close/>
              </a:path>
            </a:pathLst>
          </a:custGeom>
          <a:ln w="19050">
            <a:solidFill>
              <a:srgbClr val="00A1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166912" y="3451009"/>
            <a:ext cx="468630" cy="18668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1609242" y="3151492"/>
            <a:ext cx="1366520" cy="4730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400" b="1" spc="-45" dirty="0">
                <a:solidFill>
                  <a:srgbClr val="939598"/>
                </a:solidFill>
                <a:latin typeface="Cambria"/>
                <a:cs typeface="Cambria"/>
              </a:rPr>
              <a:t>ADD  </a:t>
            </a:r>
            <a:r>
              <a:rPr sz="1400" b="1" spc="-15" dirty="0">
                <a:solidFill>
                  <a:srgbClr val="939598"/>
                </a:solidFill>
                <a:latin typeface="Cambria"/>
                <a:cs typeface="Cambria"/>
              </a:rPr>
              <a:t>THIS</a:t>
            </a:r>
            <a:r>
              <a:rPr sz="1400" b="1" spc="90" dirty="0">
                <a:solidFill>
                  <a:srgbClr val="939598"/>
                </a:solidFill>
                <a:latin typeface="Cambria"/>
                <a:cs typeface="Cambria"/>
              </a:rPr>
              <a:t> </a:t>
            </a:r>
            <a:r>
              <a:rPr sz="1400" b="1" spc="30" dirty="0">
                <a:solidFill>
                  <a:srgbClr val="939598"/>
                </a:solidFill>
                <a:latin typeface="Cambria"/>
                <a:cs typeface="Cambria"/>
              </a:rPr>
              <a:t>CODE</a:t>
            </a:r>
            <a:endParaRPr sz="1400">
              <a:latin typeface="Cambria"/>
              <a:cs typeface="Cambria"/>
            </a:endParaRPr>
          </a:p>
          <a:p>
            <a:pPr marR="4445" algn="ctr">
              <a:lnSpc>
                <a:spcPct val="100000"/>
              </a:lnSpc>
              <a:spcBef>
                <a:spcPts val="844"/>
              </a:spcBef>
              <a:tabLst>
                <a:tab pos="937260" algn="l"/>
              </a:tabLst>
            </a:pPr>
            <a:r>
              <a:rPr sz="900" b="1" spc="30" dirty="0">
                <a:solidFill>
                  <a:srgbClr val="636466"/>
                </a:solidFill>
                <a:latin typeface="Calibri"/>
                <a:cs typeface="Calibri"/>
              </a:rPr>
              <a:t>Click</a:t>
            </a:r>
            <a:r>
              <a:rPr sz="900" b="1" spc="-30" dirty="0">
                <a:solidFill>
                  <a:srgbClr val="636466"/>
                </a:solidFill>
                <a:latin typeface="Calibri"/>
                <a:cs typeface="Calibri"/>
              </a:rPr>
              <a:t> </a:t>
            </a:r>
            <a:r>
              <a:rPr sz="900" b="1" spc="10" dirty="0">
                <a:solidFill>
                  <a:srgbClr val="636466"/>
                </a:solidFill>
                <a:latin typeface="Calibri"/>
                <a:cs typeface="Calibri"/>
              </a:rPr>
              <a:t>the	tab.</a:t>
            </a:r>
            <a:endParaRPr sz="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6400800"/>
          </a:xfrm>
          <a:custGeom>
            <a:avLst/>
            <a:gdLst/>
            <a:ahLst/>
            <a:cxnLst/>
            <a:rect l="l" t="t" r="r" b="b"/>
            <a:pathLst>
              <a:path w="4572000" h="6400800">
                <a:moveTo>
                  <a:pt x="0" y="6400800"/>
                </a:moveTo>
                <a:lnTo>
                  <a:pt x="4572000" y="6400800"/>
                </a:lnTo>
                <a:lnTo>
                  <a:pt x="4572000" y="0"/>
                </a:lnTo>
                <a:lnTo>
                  <a:pt x="0" y="0"/>
                </a:lnTo>
                <a:lnTo>
                  <a:pt x="0" y="6400800"/>
                </a:lnTo>
                <a:close/>
              </a:path>
            </a:pathLst>
          </a:custGeom>
          <a:solidFill>
            <a:srgbClr val="F267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4290" y="0"/>
            <a:ext cx="4457709" cy="62865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6900" y="5940425"/>
            <a:ext cx="652145" cy="167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2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000" b="1" spc="-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b="1" spc="-5" dirty="0">
                <a:solidFill>
                  <a:srgbClr val="FFFFFF"/>
                </a:solidFill>
                <a:latin typeface="Calibri"/>
                <a:cs typeface="Calibri"/>
              </a:rPr>
              <a:t>Music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133600" y="586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04231" y="7769"/>
                </a:lnTo>
                <a:lnTo>
                  <a:pt x="62396" y="29405"/>
                </a:lnTo>
                <a:lnTo>
                  <a:pt x="29405" y="62396"/>
                </a:lnTo>
                <a:lnTo>
                  <a:pt x="7769" y="104231"/>
                </a:lnTo>
                <a:lnTo>
                  <a:pt x="0" y="152400"/>
                </a:lnTo>
                <a:lnTo>
                  <a:pt x="7769" y="200568"/>
                </a:lnTo>
                <a:lnTo>
                  <a:pt x="29405" y="242403"/>
                </a:lnTo>
                <a:lnTo>
                  <a:pt x="62396" y="275394"/>
                </a:lnTo>
                <a:lnTo>
                  <a:pt x="104231" y="297030"/>
                </a:lnTo>
                <a:lnTo>
                  <a:pt x="152400" y="304800"/>
                </a:lnTo>
                <a:lnTo>
                  <a:pt x="200568" y="297030"/>
                </a:lnTo>
                <a:lnTo>
                  <a:pt x="242403" y="275394"/>
                </a:lnTo>
                <a:lnTo>
                  <a:pt x="275394" y="242403"/>
                </a:lnTo>
                <a:lnTo>
                  <a:pt x="297030" y="200568"/>
                </a:lnTo>
                <a:lnTo>
                  <a:pt x="304800" y="152400"/>
                </a:lnTo>
                <a:lnTo>
                  <a:pt x="297030" y="104231"/>
                </a:lnTo>
                <a:lnTo>
                  <a:pt x="275394" y="62396"/>
                </a:lnTo>
                <a:lnTo>
                  <a:pt x="242403" y="29405"/>
                </a:lnTo>
                <a:lnTo>
                  <a:pt x="200568" y="7769"/>
                </a:lnTo>
                <a:lnTo>
                  <a:pt x="152400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343" y="1104900"/>
            <a:ext cx="3289300" cy="4572000"/>
          </a:xfrm>
          <a:custGeom>
            <a:avLst/>
            <a:gdLst/>
            <a:ahLst/>
            <a:cxnLst/>
            <a:rect l="l" t="t" r="r" b="b"/>
            <a:pathLst>
              <a:path w="3289300" h="45720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4419600"/>
                </a:lnTo>
                <a:lnTo>
                  <a:pt x="2381" y="4507706"/>
                </a:lnTo>
                <a:lnTo>
                  <a:pt x="19050" y="4552950"/>
                </a:lnTo>
                <a:lnTo>
                  <a:pt x="64293" y="4569618"/>
                </a:lnTo>
                <a:lnTo>
                  <a:pt x="152400" y="4572000"/>
                </a:lnTo>
                <a:lnTo>
                  <a:pt x="3136912" y="4572000"/>
                </a:lnTo>
                <a:lnTo>
                  <a:pt x="3225011" y="4569618"/>
                </a:lnTo>
                <a:lnTo>
                  <a:pt x="3270251" y="4552950"/>
                </a:lnTo>
                <a:lnTo>
                  <a:pt x="3286918" y="4507706"/>
                </a:lnTo>
                <a:lnTo>
                  <a:pt x="3289300" y="44196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3136912" y="0"/>
                </a:moveTo>
                <a:lnTo>
                  <a:pt x="152400" y="0"/>
                </a:ln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close/>
              </a:path>
            </a:pathLst>
          </a:custGeom>
          <a:solidFill>
            <a:srgbClr val="C14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343" y="1104900"/>
            <a:ext cx="3289300" cy="533400"/>
          </a:xfrm>
          <a:custGeom>
            <a:avLst/>
            <a:gdLst/>
            <a:ahLst/>
            <a:cxnLst/>
            <a:rect l="l" t="t" r="r" b="b"/>
            <a:pathLst>
              <a:path w="3289300" h="533400">
                <a:moveTo>
                  <a:pt x="152400" y="0"/>
                </a:moveTo>
                <a:lnTo>
                  <a:pt x="64293" y="2381"/>
                </a:lnTo>
                <a:lnTo>
                  <a:pt x="19050" y="19050"/>
                </a:lnTo>
                <a:lnTo>
                  <a:pt x="2381" y="64293"/>
                </a:lnTo>
                <a:lnTo>
                  <a:pt x="0" y="152400"/>
                </a:lnTo>
                <a:lnTo>
                  <a:pt x="0" y="533400"/>
                </a:lnTo>
                <a:lnTo>
                  <a:pt x="3289300" y="533400"/>
                </a:lnTo>
                <a:lnTo>
                  <a:pt x="3289300" y="152400"/>
                </a:lnTo>
                <a:lnTo>
                  <a:pt x="3286918" y="64293"/>
                </a:lnTo>
                <a:lnTo>
                  <a:pt x="3270251" y="19050"/>
                </a:lnTo>
                <a:lnTo>
                  <a:pt x="3225011" y="2381"/>
                </a:lnTo>
                <a:lnTo>
                  <a:pt x="3136912" y="0"/>
                </a:lnTo>
                <a:lnTo>
                  <a:pt x="152400" y="0"/>
                </a:lnTo>
                <a:close/>
              </a:path>
            </a:pathLst>
          </a:custGeom>
          <a:ln w="76200">
            <a:solidFill>
              <a:srgbClr val="C14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267357" y="5890085"/>
            <a:ext cx="694902" cy="2594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237739" y="5937377"/>
            <a:ext cx="100965" cy="182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100" b="1" spc="35" dirty="0">
                <a:solidFill>
                  <a:srgbClr val="FFFFFF"/>
                </a:solidFill>
                <a:latin typeface="Calibri"/>
                <a:cs typeface="Calibri"/>
              </a:rPr>
              <a:t>4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163497" y="2703398"/>
            <a:ext cx="2532887" cy="19084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566938" y="1276350"/>
            <a:ext cx="143827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b="1" spc="40" dirty="0">
                <a:solidFill>
                  <a:srgbClr val="FFFFFF"/>
                </a:solidFill>
                <a:latin typeface="Calibri"/>
                <a:cs typeface="Calibri"/>
              </a:rPr>
              <a:t>Play</a:t>
            </a:r>
            <a:r>
              <a:rPr sz="1200" b="1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3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200" b="1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20" dirty="0">
                <a:solidFill>
                  <a:srgbClr val="FFFFFF"/>
                </a:solidFill>
                <a:latin typeface="Calibri"/>
                <a:cs typeface="Calibri"/>
              </a:rPr>
              <a:t>series</a:t>
            </a:r>
            <a:r>
              <a:rPr sz="1200" b="1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200" b="1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b="1" spc="15" dirty="0">
                <a:solidFill>
                  <a:srgbClr val="FFFFFF"/>
                </a:solidFill>
                <a:latin typeface="Calibri"/>
                <a:cs typeface="Calibri"/>
              </a:rPr>
              <a:t>notes.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3428" rIns="0" bIns="0" rtlCol="0">
            <a:spAutoFit/>
          </a:bodyPr>
          <a:lstStyle/>
          <a:p>
            <a:pPr marL="863600">
              <a:lnSpc>
                <a:spcPct val="100000"/>
              </a:lnSpc>
            </a:pPr>
            <a:r>
              <a:rPr sz="2800" spc="-40" dirty="0"/>
              <a:t>Make </a:t>
            </a:r>
            <a:r>
              <a:rPr sz="2800" spc="5" dirty="0"/>
              <a:t>a</a:t>
            </a:r>
            <a:r>
              <a:rPr sz="2800" spc="-10" dirty="0"/>
              <a:t> </a:t>
            </a:r>
            <a:r>
              <a:rPr sz="2800" spc="-20" dirty="0"/>
              <a:t>Melody</a:t>
            </a:r>
            <a:endParaRPr sz="2800"/>
          </a:p>
        </p:txBody>
      </p:sp>
      <p:sp>
        <p:nvSpPr>
          <p:cNvPr id="15" name="object 15"/>
          <p:cNvSpPr/>
          <p:nvPr/>
        </p:nvSpPr>
        <p:spPr>
          <a:xfrm>
            <a:off x="850224" y="3587369"/>
            <a:ext cx="88900" cy="140970"/>
          </a:xfrm>
          <a:custGeom>
            <a:avLst/>
            <a:gdLst/>
            <a:ahLst/>
            <a:cxnLst/>
            <a:rect l="l" t="t" r="r" b="b"/>
            <a:pathLst>
              <a:path w="88900" h="140970">
                <a:moveTo>
                  <a:pt x="82308" y="0"/>
                </a:moveTo>
                <a:lnTo>
                  <a:pt x="79692" y="0"/>
                </a:lnTo>
                <a:lnTo>
                  <a:pt x="78232" y="444"/>
                </a:lnTo>
                <a:lnTo>
                  <a:pt x="36664" y="29895"/>
                </a:lnTo>
                <a:lnTo>
                  <a:pt x="3238" y="29895"/>
                </a:lnTo>
                <a:lnTo>
                  <a:pt x="0" y="33134"/>
                </a:lnTo>
                <a:lnTo>
                  <a:pt x="0" y="103276"/>
                </a:lnTo>
                <a:lnTo>
                  <a:pt x="3238" y="106527"/>
                </a:lnTo>
                <a:lnTo>
                  <a:pt x="36410" y="106527"/>
                </a:lnTo>
                <a:lnTo>
                  <a:pt x="78803" y="140614"/>
                </a:lnTo>
                <a:lnTo>
                  <a:pt x="81775" y="140957"/>
                </a:lnTo>
                <a:lnTo>
                  <a:pt x="86791" y="138556"/>
                </a:lnTo>
                <a:lnTo>
                  <a:pt x="88392" y="136016"/>
                </a:lnTo>
                <a:lnTo>
                  <a:pt x="88392" y="118148"/>
                </a:lnTo>
                <a:lnTo>
                  <a:pt x="73939" y="118148"/>
                </a:lnTo>
                <a:lnTo>
                  <a:pt x="42202" y="92621"/>
                </a:lnTo>
                <a:lnTo>
                  <a:pt x="40601" y="92062"/>
                </a:lnTo>
                <a:lnTo>
                  <a:pt x="14465" y="92062"/>
                </a:lnTo>
                <a:lnTo>
                  <a:pt x="14465" y="44361"/>
                </a:lnTo>
                <a:lnTo>
                  <a:pt x="40449" y="44361"/>
                </a:lnTo>
                <a:lnTo>
                  <a:pt x="41910" y="43891"/>
                </a:lnTo>
                <a:lnTo>
                  <a:pt x="73939" y="21208"/>
                </a:lnTo>
                <a:lnTo>
                  <a:pt x="88392" y="21208"/>
                </a:lnTo>
                <a:lnTo>
                  <a:pt x="88392" y="4533"/>
                </a:lnTo>
                <a:lnTo>
                  <a:pt x="86893" y="2044"/>
                </a:lnTo>
                <a:lnTo>
                  <a:pt x="83439" y="266"/>
                </a:lnTo>
                <a:lnTo>
                  <a:pt x="82308" y="0"/>
                </a:lnTo>
                <a:close/>
              </a:path>
              <a:path w="88900" h="140970">
                <a:moveTo>
                  <a:pt x="88392" y="21208"/>
                </a:moveTo>
                <a:lnTo>
                  <a:pt x="73939" y="21208"/>
                </a:lnTo>
                <a:lnTo>
                  <a:pt x="73939" y="118148"/>
                </a:lnTo>
                <a:lnTo>
                  <a:pt x="88392" y="118148"/>
                </a:lnTo>
                <a:lnTo>
                  <a:pt x="88392" y="21208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8660" y="3618344"/>
            <a:ext cx="28575" cy="79375"/>
          </a:xfrm>
          <a:custGeom>
            <a:avLst/>
            <a:gdLst/>
            <a:ahLst/>
            <a:cxnLst/>
            <a:rect l="l" t="t" r="r" b="b"/>
            <a:pathLst>
              <a:path w="28575" h="79375">
                <a:moveTo>
                  <a:pt x="10693" y="0"/>
                </a:moveTo>
                <a:lnTo>
                  <a:pt x="6997" y="0"/>
                </a:lnTo>
                <a:lnTo>
                  <a:pt x="5283" y="596"/>
                </a:lnTo>
                <a:lnTo>
                  <a:pt x="927" y="4483"/>
                </a:lnTo>
                <a:lnTo>
                  <a:pt x="647" y="9055"/>
                </a:lnTo>
                <a:lnTo>
                  <a:pt x="3314" y="12039"/>
                </a:lnTo>
                <a:lnTo>
                  <a:pt x="7676" y="17956"/>
                </a:lnTo>
                <a:lnTo>
                  <a:pt x="10869" y="24509"/>
                </a:lnTo>
                <a:lnTo>
                  <a:pt x="12831" y="31536"/>
                </a:lnTo>
                <a:lnTo>
                  <a:pt x="13500" y="38874"/>
                </a:lnTo>
                <a:lnTo>
                  <a:pt x="12793" y="46428"/>
                </a:lnTo>
                <a:lnTo>
                  <a:pt x="10717" y="53640"/>
                </a:lnTo>
                <a:lnTo>
                  <a:pt x="7333" y="60339"/>
                </a:lnTo>
                <a:lnTo>
                  <a:pt x="2705" y="66357"/>
                </a:lnTo>
                <a:lnTo>
                  <a:pt x="0" y="69278"/>
                </a:lnTo>
                <a:lnTo>
                  <a:pt x="165" y="73850"/>
                </a:lnTo>
                <a:lnTo>
                  <a:pt x="6007" y="79298"/>
                </a:lnTo>
                <a:lnTo>
                  <a:pt x="10579" y="79121"/>
                </a:lnTo>
                <a:lnTo>
                  <a:pt x="13309" y="76200"/>
                </a:lnTo>
                <a:lnTo>
                  <a:pt x="19585" y="68022"/>
                </a:lnTo>
                <a:lnTo>
                  <a:pt x="24180" y="58923"/>
                </a:lnTo>
                <a:lnTo>
                  <a:pt x="27004" y="49130"/>
                </a:lnTo>
                <a:lnTo>
                  <a:pt x="27965" y="38874"/>
                </a:lnTo>
                <a:lnTo>
                  <a:pt x="27057" y="28912"/>
                </a:lnTo>
                <a:lnTo>
                  <a:pt x="24391" y="19369"/>
                </a:lnTo>
                <a:lnTo>
                  <a:pt x="20051" y="10465"/>
                </a:lnTo>
                <a:lnTo>
                  <a:pt x="14122" y="2425"/>
                </a:lnTo>
                <a:lnTo>
                  <a:pt x="12687" y="825"/>
                </a:lnTo>
                <a:lnTo>
                  <a:pt x="10693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83011" y="3587369"/>
            <a:ext cx="41275" cy="141605"/>
          </a:xfrm>
          <a:custGeom>
            <a:avLst/>
            <a:gdLst/>
            <a:ahLst/>
            <a:cxnLst/>
            <a:rect l="l" t="t" r="r" b="b"/>
            <a:pathLst>
              <a:path w="41275" h="141604">
                <a:moveTo>
                  <a:pt x="10655" y="0"/>
                </a:moveTo>
                <a:lnTo>
                  <a:pt x="6959" y="0"/>
                </a:lnTo>
                <a:lnTo>
                  <a:pt x="5181" y="647"/>
                </a:lnTo>
                <a:lnTo>
                  <a:pt x="876" y="4698"/>
                </a:lnTo>
                <a:lnTo>
                  <a:pt x="736" y="9270"/>
                </a:lnTo>
                <a:lnTo>
                  <a:pt x="3467" y="12179"/>
                </a:lnTo>
                <a:lnTo>
                  <a:pt x="13252" y="24781"/>
                </a:lnTo>
                <a:lnTo>
                  <a:pt x="20415" y="38828"/>
                </a:lnTo>
                <a:lnTo>
                  <a:pt x="24816" y="53968"/>
                </a:lnTo>
                <a:lnTo>
                  <a:pt x="26314" y="69849"/>
                </a:lnTo>
                <a:lnTo>
                  <a:pt x="24771" y="85985"/>
                </a:lnTo>
                <a:lnTo>
                  <a:pt x="20237" y="101330"/>
                </a:lnTo>
                <a:lnTo>
                  <a:pt x="12855" y="115527"/>
                </a:lnTo>
                <a:lnTo>
                  <a:pt x="2768" y="128219"/>
                </a:lnTo>
                <a:lnTo>
                  <a:pt x="0" y="131089"/>
                </a:lnTo>
                <a:lnTo>
                  <a:pt x="88" y="135674"/>
                </a:lnTo>
                <a:lnTo>
                  <a:pt x="5816" y="141198"/>
                </a:lnTo>
                <a:lnTo>
                  <a:pt x="10401" y="141135"/>
                </a:lnTo>
                <a:lnTo>
                  <a:pt x="13182" y="138252"/>
                </a:lnTo>
                <a:lnTo>
                  <a:pt x="25000" y="123379"/>
                </a:lnTo>
                <a:lnTo>
                  <a:pt x="33653" y="106741"/>
                </a:lnTo>
                <a:lnTo>
                  <a:pt x="38969" y="88758"/>
                </a:lnTo>
                <a:lnTo>
                  <a:pt x="40779" y="69849"/>
                </a:lnTo>
                <a:lnTo>
                  <a:pt x="39023" y="51240"/>
                </a:lnTo>
                <a:lnTo>
                  <a:pt x="33866" y="33499"/>
                </a:lnTo>
                <a:lnTo>
                  <a:pt x="25472" y="17039"/>
                </a:lnTo>
                <a:lnTo>
                  <a:pt x="14008" y="2273"/>
                </a:lnTo>
                <a:lnTo>
                  <a:pt x="12573" y="761"/>
                </a:lnTo>
                <a:lnTo>
                  <a:pt x="10655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584</Words>
  <Application>Microsoft Macintosh PowerPoint</Application>
  <PresentationFormat>Custom</PresentationFormat>
  <Paragraphs>248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Cambria</vt:lpstr>
      <vt:lpstr>Times New Roman</vt:lpstr>
      <vt:lpstr>Office Theme</vt:lpstr>
      <vt:lpstr>Make Music  Cards</vt:lpstr>
      <vt:lpstr>Make Music  Cards</vt:lpstr>
      <vt:lpstr>Play a Drum</vt:lpstr>
      <vt:lpstr>Play a Drum scratch.mit.edu/music</vt:lpstr>
      <vt:lpstr>Make a Rhythm</vt:lpstr>
      <vt:lpstr>Make a Rhythm scratch.mit.edu/music</vt:lpstr>
      <vt:lpstr>Animate a Drum</vt:lpstr>
      <vt:lpstr>Animate a Drum scratch.mit.edu/music</vt:lpstr>
      <vt:lpstr>Make a Melody</vt:lpstr>
      <vt:lpstr>Make a Melody scratch.mit.edu/music</vt:lpstr>
      <vt:lpstr>Play a Chord</vt:lpstr>
      <vt:lpstr>Play a Chord scratch.mit.edu/music</vt:lpstr>
      <vt:lpstr>Surprise Song</vt:lpstr>
      <vt:lpstr>Surprise Song scratch.mit.edu/music</vt:lpstr>
      <vt:lpstr>Beatbox Sounds</vt:lpstr>
      <vt:lpstr>Beatbox Sounds scratch.mit.edu/music</vt:lpstr>
      <vt:lpstr>Record Sounds</vt:lpstr>
      <vt:lpstr>Record Sounds scratch.mit.edu/music</vt:lpstr>
      <vt:lpstr>Play a Song</vt:lpstr>
      <vt:lpstr>Play a Song scratch.mit.edu/music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Music  Cards</dc:title>
  <cp:lastModifiedBy>Microsoft Office User</cp:lastModifiedBy>
  <cp:revision>1</cp:revision>
  <dcterms:created xsi:type="dcterms:W3CDTF">2016-11-28T17:06:00Z</dcterms:created>
  <dcterms:modified xsi:type="dcterms:W3CDTF">2016-11-28T17:06:39Z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2016-11-09T00:00:00Z</vt:filetime>
  </property>
  <property fmtid="{D5CDD505-2E9C-101B-9397-08002B2CF9AE}" pid="3" name="Creator">
    <vt:lpwstr>Adobe InDesign CC 2015 (Macintosh)</vt:lpwstr>
  </property>
  <property fmtid="{D5CDD505-2E9C-101B-9397-08002B2CF9AE}" pid="4" name="LastSaved">
    <vt:filetime>2016-11-28T00:00:00Z</vt:filetime>
  </property>
</Properties>
</file>